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Gagalin" panose="020B0604020202020204" charset="0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Bold"/>
      <p:regular r:id="rId26"/>
      <p:bold r:id="rId27"/>
    </p:embeddedFont>
    <p:embeddedFont>
      <p:font typeface="Nunito Bold Italics" panose="020B0604020202020204" charset="0"/>
      <p:regular r:id="rId28"/>
    </p:embeddedFont>
    <p:embeddedFont>
      <p:font typeface="Nunito Italics" panose="020B0604020202020204" charset="0"/>
      <p:regular r:id="rId29"/>
    </p:embeddedFont>
    <p:embeddedFont>
      <p:font typeface="Nunito Light" pitchFamily="2" charset="0"/>
      <p:regular r:id="rId30"/>
      <p:italic r:id="rId31"/>
    </p:embeddedFont>
    <p:embeddedFont>
      <p:font typeface="Nunito Light Italics" panose="020B0604020202020204" charset="0"/>
      <p:regular r:id="rId32"/>
    </p:embeddedFont>
    <p:embeddedFont>
      <p:font typeface="Nunito Medium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E4FA0-5BCB-41C4-A357-2C844D54ED85}" v="3" dt="2025-05-22T13:28:04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25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5.png"/><Relationship Id="rId7" Type="http://schemas.openxmlformats.org/officeDocument/2006/relationships/image" Target="../media/image7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2.png"/><Relationship Id="rId10" Type="http://schemas.openxmlformats.org/officeDocument/2006/relationships/image" Target="../media/image79.svg"/><Relationship Id="rId4" Type="http://schemas.openxmlformats.org/officeDocument/2006/relationships/image" Target="../media/image43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79.svg"/><Relationship Id="rId5" Type="http://schemas.openxmlformats.org/officeDocument/2006/relationships/image" Target="../media/image42.png"/><Relationship Id="rId10" Type="http://schemas.openxmlformats.org/officeDocument/2006/relationships/image" Target="../media/image78.png"/><Relationship Id="rId4" Type="http://schemas.openxmlformats.org/officeDocument/2006/relationships/image" Target="../media/image43.png"/><Relationship Id="rId9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7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26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jpe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100.png"/><Relationship Id="rId12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image" Target="../media/image45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4.svg"/><Relationship Id="rId7" Type="http://schemas.openxmlformats.org/officeDocument/2006/relationships/image" Target="../media/image9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02.jpeg"/><Relationship Id="rId5" Type="http://schemas.openxmlformats.org/officeDocument/2006/relationships/image" Target="../media/image27.png"/><Relationship Id="rId10" Type="http://schemas.openxmlformats.org/officeDocument/2006/relationships/image" Target="../media/image95.png"/><Relationship Id="rId4" Type="http://schemas.openxmlformats.org/officeDocument/2006/relationships/image" Target="../media/image26.png"/><Relationship Id="rId9" Type="http://schemas.openxmlformats.org/officeDocument/2006/relationships/image" Target="../media/image10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104.svg"/><Relationship Id="rId7" Type="http://schemas.openxmlformats.org/officeDocument/2006/relationships/image" Target="../media/image74.svg"/><Relationship Id="rId12" Type="http://schemas.openxmlformats.org/officeDocument/2006/relationships/image" Target="../media/image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42.png"/><Relationship Id="rId5" Type="http://schemas.openxmlformats.org/officeDocument/2006/relationships/image" Target="../media/image106.svg"/><Relationship Id="rId10" Type="http://schemas.openxmlformats.org/officeDocument/2006/relationships/image" Target="../media/image27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vitorfaglioni@gmail.com?subject=Bora%20trabalhar%20juntos,%20Vidane?" TargetMode="External"/><Relationship Id="rId5" Type="http://schemas.openxmlformats.org/officeDocument/2006/relationships/hyperlink" Target="http://www.vidane.com.br/" TargetMode="External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svg"/><Relationship Id="rId7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5" Type="http://schemas.openxmlformats.org/officeDocument/2006/relationships/image" Target="../media/image55.jpeg"/><Relationship Id="rId10" Type="http://schemas.openxmlformats.org/officeDocument/2006/relationships/image" Target="../media/image59.png"/><Relationship Id="rId4" Type="http://schemas.openxmlformats.org/officeDocument/2006/relationships/image" Target="../media/image54.jpe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70.svg"/><Relationship Id="rId7" Type="http://schemas.openxmlformats.org/officeDocument/2006/relationships/image" Target="../media/image7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1690">
            <a:off x="-1837878" y="4880965"/>
            <a:ext cx="11854499" cy="9914672"/>
          </a:xfrm>
          <a:custGeom>
            <a:avLst/>
            <a:gdLst/>
            <a:ahLst/>
            <a:cxnLst/>
            <a:rect l="l" t="t" r="r" b="b"/>
            <a:pathLst>
              <a:path w="11854499" h="9914672">
                <a:moveTo>
                  <a:pt x="0" y="0"/>
                </a:moveTo>
                <a:lnTo>
                  <a:pt x="11854499" y="0"/>
                </a:lnTo>
                <a:lnTo>
                  <a:pt x="11854499" y="9914672"/>
                </a:lnTo>
                <a:lnTo>
                  <a:pt x="0" y="991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592527" y="7803357"/>
            <a:ext cx="5102941" cy="773585"/>
            <a:chOff x="0" y="0"/>
            <a:chExt cx="6803922" cy="10314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922" cy="1031447"/>
            </a:xfrm>
            <a:custGeom>
              <a:avLst/>
              <a:gdLst/>
              <a:ahLst/>
              <a:cxnLst/>
              <a:rect l="l" t="t" r="r" b="b"/>
              <a:pathLst>
                <a:path w="6803922" h="1031447">
                  <a:moveTo>
                    <a:pt x="0" y="0"/>
                  </a:moveTo>
                  <a:lnTo>
                    <a:pt x="6803922" y="0"/>
                  </a:lnTo>
                  <a:lnTo>
                    <a:pt x="6803922" y="1031447"/>
                  </a:lnTo>
                  <a:lnTo>
                    <a:pt x="0" y="1031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6803922" cy="983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Mídia Kit – 05/2025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0804" y="3313930"/>
            <a:ext cx="13026392" cy="3659136"/>
            <a:chOff x="0" y="0"/>
            <a:chExt cx="17368522" cy="48788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68520" cy="4878832"/>
            </a:xfrm>
            <a:custGeom>
              <a:avLst/>
              <a:gdLst/>
              <a:ahLst/>
              <a:cxnLst/>
              <a:rect l="l" t="t" r="r" b="b"/>
              <a:pathLst>
                <a:path w="17368520" h="4878832">
                  <a:moveTo>
                    <a:pt x="69850" y="0"/>
                  </a:moveTo>
                  <a:lnTo>
                    <a:pt x="17298670" y="0"/>
                  </a:lnTo>
                  <a:cubicBezTo>
                    <a:pt x="17337278" y="0"/>
                    <a:pt x="17368520" y="31242"/>
                    <a:pt x="17368520" y="69850"/>
                  </a:cubicBezTo>
                  <a:lnTo>
                    <a:pt x="17368520" y="4808982"/>
                  </a:lnTo>
                  <a:cubicBezTo>
                    <a:pt x="17368520" y="4847590"/>
                    <a:pt x="17337278" y="4878832"/>
                    <a:pt x="17298670" y="4878832"/>
                  </a:cubicBezTo>
                  <a:lnTo>
                    <a:pt x="69850" y="4878832"/>
                  </a:lnTo>
                  <a:cubicBezTo>
                    <a:pt x="31242" y="4878832"/>
                    <a:pt x="0" y="4847590"/>
                    <a:pt x="0" y="4808982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4808982"/>
                  </a:lnTo>
                  <a:lnTo>
                    <a:pt x="69850" y="4808982"/>
                  </a:lnTo>
                  <a:lnTo>
                    <a:pt x="69850" y="4739132"/>
                  </a:lnTo>
                  <a:lnTo>
                    <a:pt x="17298670" y="4739132"/>
                  </a:lnTo>
                  <a:lnTo>
                    <a:pt x="17298670" y="4808982"/>
                  </a:lnTo>
                  <a:lnTo>
                    <a:pt x="17228820" y="4808982"/>
                  </a:lnTo>
                  <a:lnTo>
                    <a:pt x="17228820" y="69850"/>
                  </a:lnTo>
                  <a:lnTo>
                    <a:pt x="17298670" y="69850"/>
                  </a:lnTo>
                  <a:lnTo>
                    <a:pt x="17298670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3818248" y="-44878"/>
            <a:ext cx="2840637" cy="5188378"/>
          </a:xfrm>
          <a:custGeom>
            <a:avLst/>
            <a:gdLst/>
            <a:ahLst/>
            <a:cxnLst/>
            <a:rect l="l" t="t" r="r" b="b"/>
            <a:pathLst>
              <a:path w="2840637" h="5188378">
                <a:moveTo>
                  <a:pt x="0" y="0"/>
                </a:moveTo>
                <a:lnTo>
                  <a:pt x="2840636" y="0"/>
                </a:lnTo>
                <a:lnTo>
                  <a:pt x="2840636" y="5188378"/>
                </a:lnTo>
                <a:lnTo>
                  <a:pt x="0" y="5188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112990" y="4264978"/>
            <a:ext cx="806202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PRÍNCIPE VIDANE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7073" y="5202495"/>
            <a:ext cx="904120" cy="904120"/>
            <a:chOff x="0" y="0"/>
            <a:chExt cx="1205494" cy="1205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484" cy="1205484"/>
            </a:xfrm>
            <a:custGeom>
              <a:avLst/>
              <a:gdLst/>
              <a:ahLst/>
              <a:cxnLst/>
              <a:rect l="l" t="t" r="r" b="b"/>
              <a:pathLst>
                <a:path w="1205484" h="1205484">
                  <a:moveTo>
                    <a:pt x="25400" y="0"/>
                  </a:moveTo>
                  <a:lnTo>
                    <a:pt x="1180084" y="0"/>
                  </a:lnTo>
                  <a:cubicBezTo>
                    <a:pt x="1194054" y="0"/>
                    <a:pt x="1205484" y="11430"/>
                    <a:pt x="1205484" y="25400"/>
                  </a:cubicBezTo>
                  <a:lnTo>
                    <a:pt x="1205484" y="1180084"/>
                  </a:lnTo>
                  <a:cubicBezTo>
                    <a:pt x="1205484" y="1194054"/>
                    <a:pt x="1194054" y="1205484"/>
                    <a:pt x="1180084" y="1205484"/>
                  </a:cubicBezTo>
                  <a:lnTo>
                    <a:pt x="25400" y="1205484"/>
                  </a:lnTo>
                  <a:cubicBezTo>
                    <a:pt x="11430" y="1205484"/>
                    <a:pt x="0" y="1194054"/>
                    <a:pt x="0" y="11800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80084"/>
                  </a:lnTo>
                  <a:lnTo>
                    <a:pt x="25400" y="1180084"/>
                  </a:lnTo>
                  <a:lnTo>
                    <a:pt x="25400" y="1154684"/>
                  </a:lnTo>
                  <a:lnTo>
                    <a:pt x="1180084" y="1154684"/>
                  </a:lnTo>
                  <a:lnTo>
                    <a:pt x="1180084" y="1180084"/>
                  </a:lnTo>
                  <a:lnTo>
                    <a:pt x="1154684" y="1180084"/>
                  </a:lnTo>
                  <a:lnTo>
                    <a:pt x="1154684" y="25400"/>
                  </a:lnTo>
                  <a:lnTo>
                    <a:pt x="1180084" y="25400"/>
                  </a:lnTo>
                  <a:lnTo>
                    <a:pt x="118008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40928" y="5110856"/>
            <a:ext cx="904120" cy="904120"/>
            <a:chOff x="0" y="0"/>
            <a:chExt cx="1205494" cy="12054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5484" cy="1205484"/>
            </a:xfrm>
            <a:custGeom>
              <a:avLst/>
              <a:gdLst/>
              <a:ahLst/>
              <a:cxnLst/>
              <a:rect l="l" t="t" r="r" b="b"/>
              <a:pathLst>
                <a:path w="1205484" h="1205484">
                  <a:moveTo>
                    <a:pt x="25400" y="0"/>
                  </a:moveTo>
                  <a:lnTo>
                    <a:pt x="1180084" y="0"/>
                  </a:lnTo>
                  <a:cubicBezTo>
                    <a:pt x="1194054" y="0"/>
                    <a:pt x="1205484" y="11430"/>
                    <a:pt x="1205484" y="25400"/>
                  </a:cubicBezTo>
                  <a:lnTo>
                    <a:pt x="1205484" y="1180084"/>
                  </a:lnTo>
                  <a:cubicBezTo>
                    <a:pt x="1205484" y="1194054"/>
                    <a:pt x="1194054" y="1205484"/>
                    <a:pt x="1180084" y="1205484"/>
                  </a:cubicBezTo>
                  <a:lnTo>
                    <a:pt x="25400" y="1205484"/>
                  </a:lnTo>
                  <a:cubicBezTo>
                    <a:pt x="11430" y="1205484"/>
                    <a:pt x="0" y="1194054"/>
                    <a:pt x="0" y="11800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80084"/>
                  </a:lnTo>
                  <a:lnTo>
                    <a:pt x="25400" y="1180084"/>
                  </a:lnTo>
                  <a:lnTo>
                    <a:pt x="25400" y="1154684"/>
                  </a:lnTo>
                  <a:lnTo>
                    <a:pt x="1180084" y="1154684"/>
                  </a:lnTo>
                  <a:lnTo>
                    <a:pt x="1180084" y="1180084"/>
                  </a:lnTo>
                  <a:lnTo>
                    <a:pt x="1154684" y="1180084"/>
                  </a:lnTo>
                  <a:lnTo>
                    <a:pt x="1154684" y="25400"/>
                  </a:lnTo>
                  <a:lnTo>
                    <a:pt x="1180084" y="25400"/>
                  </a:lnTo>
                  <a:lnTo>
                    <a:pt x="118008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0393" y="1182332"/>
            <a:ext cx="13958736" cy="3766216"/>
            <a:chOff x="0" y="0"/>
            <a:chExt cx="18611648" cy="50216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11596" cy="5021580"/>
            </a:xfrm>
            <a:custGeom>
              <a:avLst/>
              <a:gdLst/>
              <a:ahLst/>
              <a:cxnLst/>
              <a:rect l="l" t="t" r="r" b="b"/>
              <a:pathLst>
                <a:path w="18611596" h="5021580">
                  <a:moveTo>
                    <a:pt x="0" y="836930"/>
                  </a:moveTo>
                  <a:cubicBezTo>
                    <a:pt x="0" y="374777"/>
                    <a:pt x="374777" y="0"/>
                    <a:pt x="836930" y="0"/>
                  </a:cubicBezTo>
                  <a:lnTo>
                    <a:pt x="17774665" y="0"/>
                  </a:lnTo>
                  <a:cubicBezTo>
                    <a:pt x="18236946" y="0"/>
                    <a:pt x="18611596" y="374777"/>
                    <a:pt x="18611596" y="836930"/>
                  </a:cubicBezTo>
                  <a:lnTo>
                    <a:pt x="18611596" y="4184650"/>
                  </a:lnTo>
                  <a:cubicBezTo>
                    <a:pt x="18611596" y="4646930"/>
                    <a:pt x="18236819" y="5021580"/>
                    <a:pt x="17774665" y="5021580"/>
                  </a:cubicBezTo>
                  <a:lnTo>
                    <a:pt x="836930" y="5021580"/>
                  </a:lnTo>
                  <a:cubicBezTo>
                    <a:pt x="374777" y="5021580"/>
                    <a:pt x="0" y="4646930"/>
                    <a:pt x="0" y="418465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7172" y="252412"/>
            <a:ext cx="5815482" cy="5815482"/>
            <a:chOff x="0" y="0"/>
            <a:chExt cx="7753976" cy="7753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8700" y="587439"/>
            <a:ext cx="5710707" cy="5710707"/>
          </a:xfrm>
          <a:custGeom>
            <a:avLst/>
            <a:gdLst/>
            <a:ahLst/>
            <a:cxnLst/>
            <a:rect l="l" t="t" r="r" b="b"/>
            <a:pathLst>
              <a:path w="5710707" h="5710707">
                <a:moveTo>
                  <a:pt x="0" y="0"/>
                </a:moveTo>
                <a:lnTo>
                  <a:pt x="5710706" y="0"/>
                </a:lnTo>
                <a:lnTo>
                  <a:pt x="5710706" y="5710707"/>
                </a:lnTo>
                <a:lnTo>
                  <a:pt x="0" y="571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6249406" y="584538"/>
            <a:ext cx="7721345" cy="553998"/>
            <a:chOff x="0" y="0"/>
            <a:chExt cx="10295126" cy="738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95126" cy="738664"/>
            </a:xfrm>
            <a:custGeom>
              <a:avLst/>
              <a:gdLst/>
              <a:ahLst/>
              <a:cxnLst/>
              <a:rect l="l" t="t" r="r" b="b"/>
              <a:pathLst>
                <a:path w="10295126" h="738664">
                  <a:moveTo>
                    <a:pt x="0" y="0"/>
                  </a:moveTo>
                  <a:lnTo>
                    <a:pt x="10295126" y="0"/>
                  </a:lnTo>
                  <a:lnTo>
                    <a:pt x="1029512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295126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EBF2F1">
                      <a:alpha val="49804"/>
                    </a:srgbClr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*Dados extraídos do OmnyStudio e do Spotify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57944" y="565536"/>
            <a:ext cx="6374613" cy="3659094"/>
            <a:chOff x="0" y="0"/>
            <a:chExt cx="8499484" cy="48787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9484" cy="3836342"/>
            </a:xfrm>
            <a:custGeom>
              <a:avLst/>
              <a:gdLst/>
              <a:ahLst/>
              <a:cxnLst/>
              <a:rect l="l" t="t" r="r" b="b"/>
              <a:pathLst>
                <a:path w="8499484" h="3836342">
                  <a:moveTo>
                    <a:pt x="0" y="0"/>
                  </a:moveTo>
                  <a:lnTo>
                    <a:pt x="8499484" y="0"/>
                  </a:lnTo>
                  <a:lnTo>
                    <a:pt x="8499484" y="3836342"/>
                  </a:lnTo>
                  <a:lnTo>
                    <a:pt x="0" y="3836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32925"/>
              <a:ext cx="8499484" cy="38458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00"/>
                </a:lnSpc>
              </a:pPr>
              <a:r>
                <a:rPr lang="en-US" sz="9000" dirty="0" err="1">
                  <a:solidFill>
                    <a:srgbClr val="212529"/>
                  </a:solidFill>
                  <a:latin typeface="Gagalin"/>
                  <a:ea typeface="Gagalin"/>
                  <a:cs typeface="Gagalin"/>
                  <a:sym typeface="Gagalin"/>
                </a:rPr>
                <a:t>Audiência</a:t>
              </a:r>
              <a:endParaRPr lang="en-US" sz="9000" dirty="0">
                <a:solidFill>
                  <a:srgbClr val="212529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98546" y="2635089"/>
            <a:ext cx="11118895" cy="658425"/>
            <a:chOff x="0" y="0"/>
            <a:chExt cx="14825193" cy="8779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25193" cy="800220"/>
            </a:xfrm>
            <a:custGeom>
              <a:avLst/>
              <a:gdLst/>
              <a:ahLst/>
              <a:cxnLst/>
              <a:rect l="l" t="t" r="r" b="b"/>
              <a:pathLst>
                <a:path w="14825193" h="800220">
                  <a:moveTo>
                    <a:pt x="0" y="0"/>
                  </a:moveTo>
                  <a:lnTo>
                    <a:pt x="14825193" y="0"/>
                  </a:lnTo>
                  <a:lnTo>
                    <a:pt x="14825193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7680"/>
              <a:ext cx="14825192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No </a:t>
              </a:r>
              <a:r>
                <a:rPr lang="en-US" sz="3000" dirty="0" err="1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primeiro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quadrimestre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de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2025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(01/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janeiro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– 30/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abril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)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: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98546" y="3074647"/>
            <a:ext cx="9879260" cy="1319747"/>
            <a:chOff x="0" y="0"/>
            <a:chExt cx="13172346" cy="1759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72346" cy="1661994"/>
            </a:xfrm>
            <a:custGeom>
              <a:avLst/>
              <a:gdLst/>
              <a:ahLst/>
              <a:cxnLst/>
              <a:rect l="l" t="t" r="r" b="b"/>
              <a:pathLst>
                <a:path w="13172346" h="1661994">
                  <a:moveTo>
                    <a:pt x="0" y="0"/>
                  </a:moveTo>
                  <a:lnTo>
                    <a:pt x="13172346" y="0"/>
                  </a:lnTo>
                  <a:lnTo>
                    <a:pt x="13172346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7668"/>
              <a:ext cx="13172346" cy="16619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141.9k</a:t>
              </a:r>
              <a:r>
                <a:rPr lang="en-US" sz="72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downloads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929009" y="4204750"/>
            <a:ext cx="9630120" cy="553998"/>
            <a:chOff x="0" y="0"/>
            <a:chExt cx="12840160" cy="7386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40160" cy="738664"/>
            </a:xfrm>
            <a:custGeom>
              <a:avLst/>
              <a:gdLst/>
              <a:ahLst/>
              <a:cxnLst/>
              <a:rect l="l" t="t" r="r" b="b"/>
              <a:pathLst>
                <a:path w="12840160" h="738664">
                  <a:moveTo>
                    <a:pt x="0" y="0"/>
                  </a:moveTo>
                  <a:lnTo>
                    <a:pt x="12840160" y="0"/>
                  </a:lnTo>
                  <a:lnTo>
                    <a:pt x="1284016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284016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Média de </a:t>
              </a:r>
              <a:r>
                <a:rPr lang="en-US" sz="27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8.3k</a:t>
              </a: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por episódio lançado no período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2018" y="6512192"/>
            <a:ext cx="2919236" cy="973434"/>
            <a:chOff x="0" y="0"/>
            <a:chExt cx="3892314" cy="1297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" name="Freeform 28" descr="Baixe ícones gratuitos de Instagram em PNG e SVG"/>
          <p:cNvSpPr/>
          <p:nvPr/>
        </p:nvSpPr>
        <p:spPr>
          <a:xfrm>
            <a:off x="581356" y="6601258"/>
            <a:ext cx="777990" cy="777990"/>
          </a:xfrm>
          <a:custGeom>
            <a:avLst/>
            <a:gdLst/>
            <a:ahLst/>
            <a:cxnLst/>
            <a:rect l="l" t="t" r="r" b="b"/>
            <a:pathLst>
              <a:path w="777990" h="777990">
                <a:moveTo>
                  <a:pt x="0" y="0"/>
                </a:moveTo>
                <a:lnTo>
                  <a:pt x="777990" y="0"/>
                </a:lnTo>
                <a:lnTo>
                  <a:pt x="777990" y="777991"/>
                </a:lnTo>
                <a:lnTo>
                  <a:pt x="0" y="77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9" name="Group 29"/>
          <p:cNvGrpSpPr/>
          <p:nvPr/>
        </p:nvGrpSpPr>
        <p:grpSpPr>
          <a:xfrm>
            <a:off x="1359346" y="6587643"/>
            <a:ext cx="1991907" cy="784830"/>
            <a:chOff x="0" y="0"/>
            <a:chExt cx="2655876" cy="10464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4.3k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9346" y="7118451"/>
            <a:ext cx="1991907" cy="415499"/>
            <a:chOff x="0" y="0"/>
            <a:chExt cx="2655876" cy="5539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32018" y="7676604"/>
            <a:ext cx="2919236" cy="973434"/>
            <a:chOff x="0" y="0"/>
            <a:chExt cx="3892314" cy="12979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9346" y="7752055"/>
            <a:ext cx="1991907" cy="784830"/>
            <a:chOff x="0" y="0"/>
            <a:chExt cx="2655876" cy="10464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4.4k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59346" y="8282863"/>
            <a:ext cx="1991907" cy="415499"/>
            <a:chOff x="0" y="0"/>
            <a:chExt cx="2655876" cy="55399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32018" y="8841016"/>
            <a:ext cx="2919236" cy="973434"/>
            <a:chOff x="0" y="0"/>
            <a:chExt cx="3892314" cy="129791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59346" y="8916468"/>
            <a:ext cx="1991907" cy="784830"/>
            <a:chOff x="0" y="0"/>
            <a:chExt cx="2655876" cy="10464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512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59346" y="9447276"/>
            <a:ext cx="1991907" cy="415498"/>
            <a:chOff x="0" y="0"/>
            <a:chExt cx="2655876" cy="5539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sp>
        <p:nvSpPr>
          <p:cNvPr id="51" name="Freeform 51" descr="Twitter X Icon Images - Free Download on Freepik"/>
          <p:cNvSpPr/>
          <p:nvPr/>
        </p:nvSpPr>
        <p:spPr>
          <a:xfrm>
            <a:off x="581356" y="7755226"/>
            <a:ext cx="788435" cy="788434"/>
          </a:xfrm>
          <a:custGeom>
            <a:avLst/>
            <a:gdLst/>
            <a:ahLst/>
            <a:cxnLst/>
            <a:rect l="l" t="t" r="r" b="b"/>
            <a:pathLst>
              <a:path w="788435" h="788434">
                <a:moveTo>
                  <a:pt x="0" y="0"/>
                </a:moveTo>
                <a:lnTo>
                  <a:pt x="788435" y="0"/>
                </a:lnTo>
                <a:lnTo>
                  <a:pt x="788435" y="788435"/>
                </a:lnTo>
                <a:lnTo>
                  <a:pt x="0" y="78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581355" y="8931789"/>
            <a:ext cx="788434" cy="788434"/>
          </a:xfrm>
          <a:custGeom>
            <a:avLst/>
            <a:gdLst/>
            <a:ahLst/>
            <a:cxnLst/>
            <a:rect l="l" t="t" r="r" b="b"/>
            <a:pathLst>
              <a:path w="788434" h="788434">
                <a:moveTo>
                  <a:pt x="0" y="0"/>
                </a:moveTo>
                <a:lnTo>
                  <a:pt x="788434" y="0"/>
                </a:lnTo>
                <a:lnTo>
                  <a:pt x="788434" y="788435"/>
                </a:lnTo>
                <a:lnTo>
                  <a:pt x="0" y="788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3" name="Group 53"/>
          <p:cNvGrpSpPr/>
          <p:nvPr/>
        </p:nvGrpSpPr>
        <p:grpSpPr>
          <a:xfrm>
            <a:off x="7863837" y="5224706"/>
            <a:ext cx="9695292" cy="877162"/>
            <a:chOff x="0" y="0"/>
            <a:chExt cx="12927056" cy="116955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2927056" cy="1169550"/>
            </a:xfrm>
            <a:custGeom>
              <a:avLst/>
              <a:gdLst/>
              <a:ahLst/>
              <a:cxnLst/>
              <a:rect l="l" t="t" r="r" b="b"/>
              <a:pathLst>
                <a:path w="12927056" h="1169550">
                  <a:moveTo>
                    <a:pt x="0" y="0"/>
                  </a:moveTo>
                  <a:lnTo>
                    <a:pt x="12927056" y="0"/>
                  </a:lnTo>
                  <a:lnTo>
                    <a:pt x="12927056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12927056" cy="1169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10.9k</a:t>
              </a:r>
              <a:r>
                <a:rPr lang="en-US" sz="48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seguidores no </a:t>
              </a:r>
              <a:r>
                <a:rPr lang="en-US" sz="48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Spotify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681684" y="6512192"/>
            <a:ext cx="6803436" cy="3288772"/>
            <a:chOff x="0" y="0"/>
            <a:chExt cx="9071248" cy="438503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071228" cy="4385056"/>
            </a:xfrm>
            <a:custGeom>
              <a:avLst/>
              <a:gdLst/>
              <a:ahLst/>
              <a:cxnLst/>
              <a:rect l="l" t="t" r="r" b="b"/>
              <a:pathLst>
                <a:path w="9071228" h="4385056">
                  <a:moveTo>
                    <a:pt x="0" y="730885"/>
                  </a:moveTo>
                  <a:cubicBezTo>
                    <a:pt x="0" y="327152"/>
                    <a:pt x="327152" y="0"/>
                    <a:pt x="730885" y="0"/>
                  </a:cubicBezTo>
                  <a:lnTo>
                    <a:pt x="8340344" y="0"/>
                  </a:lnTo>
                  <a:cubicBezTo>
                    <a:pt x="8743950" y="0"/>
                    <a:pt x="9071228" y="327152"/>
                    <a:pt x="9071228" y="730885"/>
                  </a:cubicBezTo>
                  <a:lnTo>
                    <a:pt x="9071228" y="3654171"/>
                  </a:lnTo>
                  <a:cubicBezTo>
                    <a:pt x="9071228" y="4057777"/>
                    <a:pt x="8744076" y="4385056"/>
                    <a:pt x="8340344" y="4385056"/>
                  </a:cubicBezTo>
                  <a:lnTo>
                    <a:pt x="730885" y="4385056"/>
                  </a:lnTo>
                  <a:cubicBezTo>
                    <a:pt x="327152" y="4385056"/>
                    <a:pt x="0" y="4057777"/>
                    <a:pt x="0" y="365417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179718" y="6730041"/>
            <a:ext cx="3831881" cy="1530637"/>
            <a:chOff x="0" y="-9525"/>
            <a:chExt cx="5109174" cy="204085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109174" cy="2031326"/>
            </a:xfrm>
            <a:custGeom>
              <a:avLst/>
              <a:gdLst/>
              <a:ahLst/>
              <a:cxnLst/>
              <a:rect l="l" t="t" r="r" b="b"/>
              <a:pathLst>
                <a:path w="5109174" h="2031326">
                  <a:moveTo>
                    <a:pt x="0" y="0"/>
                  </a:moveTo>
                  <a:lnTo>
                    <a:pt x="5109174" y="0"/>
                  </a:lnTo>
                  <a:lnTo>
                    <a:pt x="510917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5109174" cy="2040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89,6%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179718" y="7882523"/>
            <a:ext cx="3831881" cy="553998"/>
            <a:chOff x="0" y="0"/>
            <a:chExt cx="5109174" cy="73866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109174" cy="738664"/>
            </a:xfrm>
            <a:custGeom>
              <a:avLst/>
              <a:gdLst/>
              <a:ahLst/>
              <a:cxnLst/>
              <a:rect l="l" t="t" r="r" b="b"/>
              <a:pathLst>
                <a:path w="5109174" h="738664">
                  <a:moveTo>
                    <a:pt x="0" y="0"/>
                  </a:moveTo>
                  <a:lnTo>
                    <a:pt x="5109174" y="0"/>
                  </a:lnTo>
                  <a:lnTo>
                    <a:pt x="510917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0"/>
              <a:ext cx="510917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público do gênero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179718" y="8354091"/>
            <a:ext cx="3831881" cy="784830"/>
            <a:chOff x="0" y="0"/>
            <a:chExt cx="5109174" cy="104644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109174" cy="1046440"/>
            </a:xfrm>
            <a:custGeom>
              <a:avLst/>
              <a:gdLst/>
              <a:ahLst/>
              <a:cxnLst/>
              <a:rect l="l" t="t" r="r" b="b"/>
              <a:pathLst>
                <a:path w="5109174" h="1046440">
                  <a:moveTo>
                    <a:pt x="0" y="0"/>
                  </a:moveTo>
                  <a:lnTo>
                    <a:pt x="5109174" y="0"/>
                  </a:lnTo>
                  <a:lnTo>
                    <a:pt x="510917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0"/>
              <a:ext cx="510917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MASCULINO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179718" y="9008325"/>
            <a:ext cx="3831881" cy="692498"/>
            <a:chOff x="0" y="0"/>
            <a:chExt cx="5109174" cy="92333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109174" cy="923330"/>
            </a:xfrm>
            <a:custGeom>
              <a:avLst/>
              <a:gdLst/>
              <a:ahLst/>
              <a:cxnLst/>
              <a:rect l="l" t="t" r="r" b="b"/>
              <a:pathLst>
                <a:path w="5109174" h="923330">
                  <a:moveTo>
                    <a:pt x="0" y="0"/>
                  </a:moveTo>
                  <a:lnTo>
                    <a:pt x="5109174" y="0"/>
                  </a:lnTo>
                  <a:lnTo>
                    <a:pt x="510917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9525"/>
              <a:ext cx="5109174" cy="9138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8,2% 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feminino, </a:t>
              </a: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1,4%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não-especificado, </a:t>
              </a: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0,7%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não-binário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755693" y="6512710"/>
            <a:ext cx="6803436" cy="3288772"/>
            <a:chOff x="0" y="0"/>
            <a:chExt cx="9071248" cy="438503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9071228" cy="4385056"/>
            </a:xfrm>
            <a:custGeom>
              <a:avLst/>
              <a:gdLst/>
              <a:ahLst/>
              <a:cxnLst/>
              <a:rect l="l" t="t" r="r" b="b"/>
              <a:pathLst>
                <a:path w="9071228" h="4385056">
                  <a:moveTo>
                    <a:pt x="0" y="730885"/>
                  </a:moveTo>
                  <a:cubicBezTo>
                    <a:pt x="0" y="327152"/>
                    <a:pt x="327152" y="0"/>
                    <a:pt x="730885" y="0"/>
                  </a:cubicBezTo>
                  <a:lnTo>
                    <a:pt x="8340344" y="0"/>
                  </a:lnTo>
                  <a:cubicBezTo>
                    <a:pt x="8743950" y="0"/>
                    <a:pt x="9071228" y="327152"/>
                    <a:pt x="9071228" y="730885"/>
                  </a:cubicBezTo>
                  <a:lnTo>
                    <a:pt x="9071228" y="3654171"/>
                  </a:lnTo>
                  <a:cubicBezTo>
                    <a:pt x="9071228" y="4057777"/>
                    <a:pt x="8744076" y="4385056"/>
                    <a:pt x="8340344" y="4385056"/>
                  </a:cubicBezTo>
                  <a:lnTo>
                    <a:pt x="730885" y="4385056"/>
                  </a:lnTo>
                  <a:cubicBezTo>
                    <a:pt x="327152" y="4385056"/>
                    <a:pt x="0" y="4057777"/>
                    <a:pt x="0" y="365417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253728" y="6737704"/>
            <a:ext cx="3831880" cy="1523494"/>
            <a:chOff x="0" y="0"/>
            <a:chExt cx="5109174" cy="203132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109174" cy="2031326"/>
            </a:xfrm>
            <a:custGeom>
              <a:avLst/>
              <a:gdLst/>
              <a:ahLst/>
              <a:cxnLst/>
              <a:rect l="l" t="t" r="r" b="b"/>
              <a:pathLst>
                <a:path w="5109174" h="2031326">
                  <a:moveTo>
                    <a:pt x="0" y="0"/>
                  </a:moveTo>
                  <a:lnTo>
                    <a:pt x="5109174" y="0"/>
                  </a:lnTo>
                  <a:lnTo>
                    <a:pt x="510917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9525"/>
              <a:ext cx="5109174" cy="2040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95,4%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1253728" y="7883042"/>
            <a:ext cx="3831880" cy="553998"/>
            <a:chOff x="0" y="0"/>
            <a:chExt cx="5109174" cy="738664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5109174" cy="738664"/>
            </a:xfrm>
            <a:custGeom>
              <a:avLst/>
              <a:gdLst/>
              <a:ahLst/>
              <a:cxnLst/>
              <a:rect l="l" t="t" r="r" b="b"/>
              <a:pathLst>
                <a:path w="5109174" h="738664">
                  <a:moveTo>
                    <a:pt x="0" y="0"/>
                  </a:moveTo>
                  <a:lnTo>
                    <a:pt x="5109174" y="0"/>
                  </a:lnTo>
                  <a:lnTo>
                    <a:pt x="510917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0"/>
              <a:ext cx="510917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público tem entre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1253728" y="8315991"/>
            <a:ext cx="3831880" cy="784830"/>
            <a:chOff x="0" y="0"/>
            <a:chExt cx="5109174" cy="104644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109174" cy="1046440"/>
            </a:xfrm>
            <a:custGeom>
              <a:avLst/>
              <a:gdLst/>
              <a:ahLst/>
              <a:cxnLst/>
              <a:rect l="l" t="t" r="r" b="b"/>
              <a:pathLst>
                <a:path w="5109174" h="1046440">
                  <a:moveTo>
                    <a:pt x="0" y="0"/>
                  </a:moveTo>
                  <a:lnTo>
                    <a:pt x="5109174" y="0"/>
                  </a:lnTo>
                  <a:lnTo>
                    <a:pt x="510917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0"/>
              <a:ext cx="510917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23 e 44 </a:t>
              </a:r>
              <a:r>
                <a:rPr lang="en-US" sz="42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anos</a:t>
              </a:r>
              <a:endParaRPr lang="en-US" sz="4200" b="1" dirty="0">
                <a:solidFill>
                  <a:srgbClr val="212529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1313795" y="9008844"/>
            <a:ext cx="5690620" cy="584369"/>
            <a:chOff x="0" y="0"/>
            <a:chExt cx="8991438" cy="92333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991438" cy="923330"/>
            </a:xfrm>
            <a:custGeom>
              <a:avLst/>
              <a:gdLst/>
              <a:ahLst/>
              <a:cxnLst/>
              <a:rect l="l" t="t" r="r" b="b"/>
              <a:pathLst>
                <a:path w="8991438" h="923330">
                  <a:moveTo>
                    <a:pt x="0" y="0"/>
                  </a:moveTo>
                  <a:lnTo>
                    <a:pt x="8991438" y="0"/>
                  </a:lnTo>
                  <a:lnTo>
                    <a:pt x="8991438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0"/>
              <a:ext cx="8991438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20"/>
                </a:lnSpc>
              </a:pP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47,3%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28 a 34,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25,5% 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de 35 a 44,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22,6%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23 a 27,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2,2%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45 a 59,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1,9%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18 a 22,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0,4%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&gt;60,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0,1%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&lt;17</a:t>
              </a:r>
            </a:p>
          </p:txBody>
        </p:sp>
      </p:grpSp>
      <p:sp>
        <p:nvSpPr>
          <p:cNvPr id="84" name="Freeform 84"/>
          <p:cNvSpPr/>
          <p:nvPr/>
        </p:nvSpPr>
        <p:spPr>
          <a:xfrm>
            <a:off x="8521172" y="5700276"/>
            <a:ext cx="1658919" cy="4744263"/>
          </a:xfrm>
          <a:custGeom>
            <a:avLst/>
            <a:gdLst/>
            <a:ahLst/>
            <a:cxnLst/>
            <a:rect l="l" t="t" r="r" b="b"/>
            <a:pathLst>
              <a:path w="1658919" h="4744263">
                <a:moveTo>
                  <a:pt x="0" y="0"/>
                </a:moveTo>
                <a:lnTo>
                  <a:pt x="1658919" y="0"/>
                </a:lnTo>
                <a:lnTo>
                  <a:pt x="1658919" y="4744263"/>
                </a:lnTo>
                <a:lnTo>
                  <a:pt x="0" y="474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859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5" name="Freeform 85"/>
          <p:cNvSpPr/>
          <p:nvPr/>
        </p:nvSpPr>
        <p:spPr>
          <a:xfrm>
            <a:off x="6698078" y="5177370"/>
            <a:ext cx="932743" cy="929246"/>
          </a:xfrm>
          <a:custGeom>
            <a:avLst/>
            <a:gdLst/>
            <a:ahLst/>
            <a:cxnLst/>
            <a:rect l="l" t="t" r="r" b="b"/>
            <a:pathLst>
              <a:path w="932743" h="929246">
                <a:moveTo>
                  <a:pt x="0" y="0"/>
                </a:moveTo>
                <a:lnTo>
                  <a:pt x="932743" y="0"/>
                </a:lnTo>
                <a:lnTo>
                  <a:pt x="932743" y="929246"/>
                </a:lnTo>
                <a:lnTo>
                  <a:pt x="0" y="92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6" name="Freeform 86"/>
          <p:cNvSpPr/>
          <p:nvPr/>
        </p:nvSpPr>
        <p:spPr>
          <a:xfrm>
            <a:off x="15285451" y="6587643"/>
            <a:ext cx="2127560" cy="2127560"/>
          </a:xfrm>
          <a:custGeom>
            <a:avLst/>
            <a:gdLst/>
            <a:ahLst/>
            <a:cxnLst/>
            <a:rect l="l" t="t" r="r" b="b"/>
            <a:pathLst>
              <a:path w="2127560" h="2127560">
                <a:moveTo>
                  <a:pt x="0" y="0"/>
                </a:moveTo>
                <a:lnTo>
                  <a:pt x="2127559" y="0"/>
                </a:lnTo>
                <a:lnTo>
                  <a:pt x="2127559" y="2127559"/>
                </a:lnTo>
                <a:lnTo>
                  <a:pt x="0" y="2127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8603" y="5181772"/>
            <a:ext cx="5277738" cy="4646288"/>
            <a:chOff x="0" y="0"/>
            <a:chExt cx="7036984" cy="61950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36943" cy="6195060"/>
            </a:xfrm>
            <a:custGeom>
              <a:avLst/>
              <a:gdLst/>
              <a:ahLst/>
              <a:cxnLst/>
              <a:rect l="l" t="t" r="r" b="b"/>
              <a:pathLst>
                <a:path w="7036943" h="6195060">
                  <a:moveTo>
                    <a:pt x="69850" y="0"/>
                  </a:moveTo>
                  <a:lnTo>
                    <a:pt x="6967093" y="0"/>
                  </a:lnTo>
                  <a:cubicBezTo>
                    <a:pt x="7005701" y="0"/>
                    <a:pt x="7036943" y="31242"/>
                    <a:pt x="7036943" y="69850"/>
                  </a:cubicBezTo>
                  <a:lnTo>
                    <a:pt x="7036943" y="6125210"/>
                  </a:lnTo>
                  <a:cubicBezTo>
                    <a:pt x="7036943" y="6163818"/>
                    <a:pt x="7005701" y="6195060"/>
                    <a:pt x="6967093" y="6195060"/>
                  </a:cubicBezTo>
                  <a:lnTo>
                    <a:pt x="69850" y="6195060"/>
                  </a:lnTo>
                  <a:cubicBezTo>
                    <a:pt x="31242" y="6195060"/>
                    <a:pt x="0" y="6163818"/>
                    <a:pt x="0" y="6125210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6125210"/>
                  </a:lnTo>
                  <a:lnTo>
                    <a:pt x="69850" y="6125210"/>
                  </a:lnTo>
                  <a:lnTo>
                    <a:pt x="69850" y="6055360"/>
                  </a:lnTo>
                  <a:lnTo>
                    <a:pt x="6967093" y="6055360"/>
                  </a:lnTo>
                  <a:lnTo>
                    <a:pt x="6967093" y="6125210"/>
                  </a:lnTo>
                  <a:lnTo>
                    <a:pt x="6897243" y="6125210"/>
                  </a:lnTo>
                  <a:lnTo>
                    <a:pt x="6897243" y="69850"/>
                  </a:lnTo>
                  <a:lnTo>
                    <a:pt x="6967093" y="69850"/>
                  </a:lnTo>
                  <a:lnTo>
                    <a:pt x="696709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247184" y="136394"/>
            <a:ext cx="5080187" cy="5080186"/>
            <a:chOff x="0" y="0"/>
            <a:chExt cx="6773582" cy="67735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73545" cy="6773545"/>
            </a:xfrm>
            <a:custGeom>
              <a:avLst/>
              <a:gdLst/>
              <a:ahLst/>
              <a:cxnLst/>
              <a:rect l="l" t="t" r="r" b="b"/>
              <a:pathLst>
                <a:path w="6773545" h="6773545">
                  <a:moveTo>
                    <a:pt x="0" y="3386836"/>
                  </a:moveTo>
                  <a:cubicBezTo>
                    <a:pt x="0" y="1516380"/>
                    <a:pt x="1516380" y="0"/>
                    <a:pt x="3386836" y="0"/>
                  </a:cubicBezTo>
                  <a:cubicBezTo>
                    <a:pt x="5257292" y="0"/>
                    <a:pt x="6773545" y="1516380"/>
                    <a:pt x="6773545" y="3386836"/>
                  </a:cubicBezTo>
                  <a:cubicBezTo>
                    <a:pt x="6773545" y="5257292"/>
                    <a:pt x="5257292" y="6773545"/>
                    <a:pt x="3386836" y="6773545"/>
                  </a:cubicBezTo>
                  <a:cubicBezTo>
                    <a:pt x="1516380" y="6773545"/>
                    <a:pt x="0" y="5257292"/>
                    <a:pt x="0" y="3386836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820" y="208095"/>
            <a:ext cx="11521601" cy="4798245"/>
            <a:chOff x="0" y="0"/>
            <a:chExt cx="15362134" cy="63976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2174" cy="6397625"/>
            </a:xfrm>
            <a:custGeom>
              <a:avLst/>
              <a:gdLst/>
              <a:ahLst/>
              <a:cxnLst/>
              <a:rect l="l" t="t" r="r" b="b"/>
              <a:pathLst>
                <a:path w="15362174" h="6397625">
                  <a:moveTo>
                    <a:pt x="0" y="1066292"/>
                  </a:moveTo>
                  <a:cubicBezTo>
                    <a:pt x="0" y="477393"/>
                    <a:pt x="477393" y="0"/>
                    <a:pt x="1066292" y="0"/>
                  </a:cubicBezTo>
                  <a:lnTo>
                    <a:pt x="14295881" y="0"/>
                  </a:lnTo>
                  <a:cubicBezTo>
                    <a:pt x="14884780" y="0"/>
                    <a:pt x="15362174" y="477393"/>
                    <a:pt x="15362174" y="1066292"/>
                  </a:cubicBezTo>
                  <a:lnTo>
                    <a:pt x="15362174" y="5331333"/>
                  </a:lnTo>
                  <a:cubicBezTo>
                    <a:pt x="15362174" y="5920232"/>
                    <a:pt x="14884780" y="6397625"/>
                    <a:pt x="14295881" y="6397625"/>
                  </a:cubicBezTo>
                  <a:lnTo>
                    <a:pt x="1066292" y="6397625"/>
                  </a:lnTo>
                  <a:cubicBezTo>
                    <a:pt x="477393" y="6397625"/>
                    <a:pt x="0" y="5920232"/>
                    <a:pt x="0" y="5331333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0014" y="3096150"/>
            <a:ext cx="10234743" cy="1154161"/>
            <a:chOff x="0" y="0"/>
            <a:chExt cx="13646324" cy="1538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46324" cy="1538882"/>
            </a:xfrm>
            <a:custGeom>
              <a:avLst/>
              <a:gdLst/>
              <a:ahLst/>
              <a:cxnLst/>
              <a:rect l="l" t="t" r="r" b="b"/>
              <a:pathLst>
                <a:path w="13646324" h="1538882">
                  <a:moveTo>
                    <a:pt x="0" y="0"/>
                  </a:moveTo>
                  <a:lnTo>
                    <a:pt x="13646324" y="0"/>
                  </a:lnTo>
                  <a:lnTo>
                    <a:pt x="13646324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3646324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latin typeface="Nunito Bold"/>
                  <a:ea typeface="Nunito Bold"/>
                  <a:cs typeface="Nunito Bold"/>
                  <a:sym typeface="Nunito Bold"/>
                </a:rPr>
                <a:t>R$3.111,94</a:t>
              </a:r>
              <a:r>
                <a:rPr lang="en-US" sz="6600">
                  <a:latin typeface="Nunito"/>
                  <a:ea typeface="Nunito"/>
                  <a:cs typeface="Nunito"/>
                  <a:sym typeface="Nunito"/>
                </a:rPr>
                <a:t> arrecadados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0014" y="293424"/>
            <a:ext cx="10234746" cy="1340312"/>
            <a:chOff x="0" y="0"/>
            <a:chExt cx="13646328" cy="1787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46328" cy="1538882"/>
            </a:xfrm>
            <a:custGeom>
              <a:avLst/>
              <a:gdLst/>
              <a:ahLst/>
              <a:cxnLst/>
              <a:rect l="l" t="t" r="r" b="b"/>
              <a:pathLst>
                <a:path w="13646328" h="1538882">
                  <a:moveTo>
                    <a:pt x="0" y="0"/>
                  </a:moveTo>
                  <a:lnTo>
                    <a:pt x="13646328" y="0"/>
                  </a:lnTo>
                  <a:lnTo>
                    <a:pt x="1364632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200"/>
              <a:ext cx="13646328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 dirty="0" err="1">
                  <a:latin typeface="Nunito Bold"/>
                  <a:ea typeface="Nunito Bold"/>
                  <a:cs typeface="Nunito Bold"/>
                  <a:sym typeface="Nunito Bold"/>
                </a:rPr>
                <a:t>Financiamento</a:t>
              </a:r>
              <a:r>
                <a:rPr lang="en-US" sz="66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6600" b="1" dirty="0" err="1">
                  <a:latin typeface="Nunito Bold"/>
                  <a:ea typeface="Nunito Bold"/>
                  <a:cs typeface="Nunito Bold"/>
                  <a:sym typeface="Nunito Bold"/>
                </a:rPr>
                <a:t>coletivo</a:t>
              </a:r>
              <a:r>
                <a:rPr lang="en-US" sz="66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0014" y="1532913"/>
            <a:ext cx="10234746" cy="1523495"/>
            <a:chOff x="0" y="0"/>
            <a:chExt cx="13646328" cy="20313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46328" cy="2031326"/>
            </a:xfrm>
            <a:custGeom>
              <a:avLst/>
              <a:gdLst/>
              <a:ahLst/>
              <a:cxnLst/>
              <a:rect l="l" t="t" r="r" b="b"/>
              <a:pathLst>
                <a:path w="13646328" h="2031326">
                  <a:moveTo>
                    <a:pt x="0" y="0"/>
                  </a:moveTo>
                  <a:lnTo>
                    <a:pt x="13646328" y="0"/>
                  </a:lnTo>
                  <a:lnTo>
                    <a:pt x="13646328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3646328" cy="20313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Nossa audiência é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fiel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 e colabora desde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2015 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em um plano de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metas e recompensas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 nas plataformas de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financiamento coletivo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. </a:t>
              </a:r>
            </a:p>
          </p:txBody>
        </p:sp>
      </p:grpSp>
      <p:sp>
        <p:nvSpPr>
          <p:cNvPr id="17" name="Freeform 17" descr="APOIA.se - Quem somos"/>
          <p:cNvSpPr/>
          <p:nvPr/>
        </p:nvSpPr>
        <p:spPr>
          <a:xfrm>
            <a:off x="13313475" y="1022742"/>
            <a:ext cx="2947605" cy="519514"/>
          </a:xfrm>
          <a:custGeom>
            <a:avLst/>
            <a:gdLst/>
            <a:ahLst/>
            <a:cxnLst/>
            <a:rect l="l" t="t" r="r" b="b"/>
            <a:pathLst>
              <a:path w="2947605" h="519514">
                <a:moveTo>
                  <a:pt x="0" y="0"/>
                </a:moveTo>
                <a:lnTo>
                  <a:pt x="2947605" y="0"/>
                </a:lnTo>
                <a:lnTo>
                  <a:pt x="2947605" y="519514"/>
                </a:lnTo>
                <a:lnTo>
                  <a:pt x="0" y="519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Patreon Logo, symbol, meaning, history, PNG, brand"/>
          <p:cNvSpPr/>
          <p:nvPr/>
        </p:nvSpPr>
        <p:spPr>
          <a:xfrm>
            <a:off x="13125713" y="3669560"/>
            <a:ext cx="3135368" cy="680315"/>
          </a:xfrm>
          <a:custGeom>
            <a:avLst/>
            <a:gdLst/>
            <a:ahLst/>
            <a:cxnLst/>
            <a:rect l="l" t="t" r="r" b="b"/>
            <a:pathLst>
              <a:path w="3135368" h="680315">
                <a:moveTo>
                  <a:pt x="0" y="0"/>
                </a:moveTo>
                <a:lnTo>
                  <a:pt x="3135367" y="0"/>
                </a:lnTo>
                <a:lnTo>
                  <a:pt x="3135367" y="680314"/>
                </a:lnTo>
                <a:lnTo>
                  <a:pt x="0" y="68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348" b="-7989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809746" y="1938966"/>
            <a:ext cx="3768104" cy="1336500"/>
          </a:xfrm>
          <a:custGeom>
            <a:avLst/>
            <a:gdLst/>
            <a:ahLst/>
            <a:cxnLst/>
            <a:rect l="l" t="t" r="r" b="b"/>
            <a:pathLst>
              <a:path w="3768104" h="1336500">
                <a:moveTo>
                  <a:pt x="0" y="0"/>
                </a:moveTo>
                <a:lnTo>
                  <a:pt x="3768104" y="0"/>
                </a:lnTo>
                <a:lnTo>
                  <a:pt x="3768104" y="1336500"/>
                </a:lnTo>
                <a:lnTo>
                  <a:pt x="0" y="133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1180011" y="4237545"/>
            <a:ext cx="10234745" cy="600165"/>
            <a:chOff x="0" y="0"/>
            <a:chExt cx="13646326" cy="8002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646327" cy="800220"/>
            </a:xfrm>
            <a:custGeom>
              <a:avLst/>
              <a:gdLst/>
              <a:ahLst/>
              <a:cxnLst/>
              <a:rect l="l" t="t" r="r" b="b"/>
              <a:pathLst>
                <a:path w="13646327" h="800220">
                  <a:moveTo>
                    <a:pt x="0" y="0"/>
                  </a:moveTo>
                  <a:lnTo>
                    <a:pt x="13646327" y="0"/>
                  </a:lnTo>
                  <a:lnTo>
                    <a:pt x="13646327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646326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i="1">
                  <a:latin typeface="Nunito Italics"/>
                  <a:ea typeface="Nunito Italics"/>
                  <a:cs typeface="Nunito Italics"/>
                  <a:sym typeface="Nunito Italics"/>
                </a:rPr>
                <a:t>Por um total de </a:t>
              </a:r>
              <a:r>
                <a:rPr lang="en-US" sz="3000" b="1" i="1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173 colaboradores</a:t>
              </a:r>
              <a:r>
                <a:rPr lang="en-US" sz="3000" i="1">
                  <a:latin typeface="Nunito Italics"/>
                  <a:ea typeface="Nunito Italics"/>
                  <a:cs typeface="Nunito Italics"/>
                  <a:sym typeface="Nunito Italics"/>
                </a:rPr>
                <a:t> em </a:t>
              </a:r>
              <a:r>
                <a:rPr lang="en-US" sz="3000" b="1" i="1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Abril</a:t>
              </a:r>
              <a:r>
                <a:rPr lang="en-US" sz="3000" i="1">
                  <a:latin typeface="Nunito Italics"/>
                  <a:ea typeface="Nunito Italics"/>
                  <a:cs typeface="Nunito Italics"/>
                  <a:sym typeface="Nunito Italics"/>
                </a:rPr>
                <a:t> de </a:t>
              </a:r>
              <a:r>
                <a:rPr lang="en-US" sz="3000" b="1" i="1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2025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98620" y="5748166"/>
            <a:ext cx="11521600" cy="4300296"/>
            <a:chOff x="0" y="0"/>
            <a:chExt cx="15362134" cy="57337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362174" cy="5733796"/>
            </a:xfrm>
            <a:custGeom>
              <a:avLst/>
              <a:gdLst/>
              <a:ahLst/>
              <a:cxnLst/>
              <a:rect l="l" t="t" r="r" b="b"/>
              <a:pathLst>
                <a:path w="15362174" h="5733796">
                  <a:moveTo>
                    <a:pt x="0" y="955675"/>
                  </a:moveTo>
                  <a:cubicBezTo>
                    <a:pt x="0" y="427863"/>
                    <a:pt x="427863" y="0"/>
                    <a:pt x="955675" y="0"/>
                  </a:cubicBezTo>
                  <a:lnTo>
                    <a:pt x="14406499" y="0"/>
                  </a:lnTo>
                  <a:cubicBezTo>
                    <a:pt x="14934312" y="0"/>
                    <a:pt x="15362174" y="427863"/>
                    <a:pt x="15362174" y="955675"/>
                  </a:cubicBezTo>
                  <a:lnTo>
                    <a:pt x="15362174" y="4778121"/>
                  </a:lnTo>
                  <a:cubicBezTo>
                    <a:pt x="15362174" y="5305933"/>
                    <a:pt x="14934312" y="5733796"/>
                    <a:pt x="14406499" y="5733796"/>
                  </a:cubicBezTo>
                  <a:lnTo>
                    <a:pt x="955675" y="5733796"/>
                  </a:lnTo>
                  <a:cubicBezTo>
                    <a:pt x="427863" y="5733669"/>
                    <a:pt x="0" y="5305933"/>
                    <a:pt x="0" y="477812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40814" y="8306343"/>
            <a:ext cx="10234743" cy="969497"/>
            <a:chOff x="0" y="0"/>
            <a:chExt cx="13646324" cy="12926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646324" cy="1292662"/>
            </a:xfrm>
            <a:custGeom>
              <a:avLst/>
              <a:gdLst/>
              <a:ahLst/>
              <a:cxnLst/>
              <a:rect l="l" t="t" r="r" b="b"/>
              <a:pathLst>
                <a:path w="13646324" h="1292662">
                  <a:moveTo>
                    <a:pt x="0" y="0"/>
                  </a:moveTo>
                  <a:lnTo>
                    <a:pt x="13646324" y="0"/>
                  </a:lnTo>
                  <a:lnTo>
                    <a:pt x="13646324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3646324" cy="12831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latin typeface="Nunito Bold"/>
                  <a:ea typeface="Nunito Bold"/>
                  <a:cs typeface="Nunito Bold"/>
                  <a:sym typeface="Nunito Bold"/>
                </a:rPr>
                <a:t>e mais de 100 pessoas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940814" y="5833496"/>
            <a:ext cx="10234746" cy="1213327"/>
            <a:chOff x="0" y="0"/>
            <a:chExt cx="13646328" cy="16177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646328" cy="1538882"/>
            </a:xfrm>
            <a:custGeom>
              <a:avLst/>
              <a:gdLst/>
              <a:ahLst/>
              <a:cxnLst/>
              <a:rect l="l" t="t" r="r" b="b"/>
              <a:pathLst>
                <a:path w="13646328" h="1538882">
                  <a:moveTo>
                    <a:pt x="0" y="0"/>
                  </a:moveTo>
                  <a:lnTo>
                    <a:pt x="13646328" y="0"/>
                  </a:lnTo>
                  <a:lnTo>
                    <a:pt x="1364632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8888"/>
              <a:ext cx="13646328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 dirty="0" err="1">
                  <a:latin typeface="Nunito Bold"/>
                  <a:ea typeface="Nunito Bold"/>
                  <a:cs typeface="Nunito Bold"/>
                  <a:sym typeface="Nunito Bold"/>
                </a:rPr>
                <a:t>Encontros</a:t>
              </a:r>
              <a:r>
                <a:rPr lang="en-US" sz="6600" b="1" dirty="0">
                  <a:latin typeface="Nunito Bold"/>
                  <a:ea typeface="Nunito Bold"/>
                  <a:cs typeface="Nunito Bold"/>
                  <a:sym typeface="Nunito Bold"/>
                </a:rPr>
                <a:t> com a galera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40810" y="6890016"/>
            <a:ext cx="10234743" cy="1523494"/>
            <a:chOff x="0" y="0"/>
            <a:chExt cx="13646324" cy="203132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646324" cy="2031326"/>
            </a:xfrm>
            <a:custGeom>
              <a:avLst/>
              <a:gdLst/>
              <a:ahLst/>
              <a:cxnLst/>
              <a:rect l="l" t="t" r="r" b="b"/>
              <a:pathLst>
                <a:path w="13646324" h="2031326">
                  <a:moveTo>
                    <a:pt x="0" y="0"/>
                  </a:moveTo>
                  <a:lnTo>
                    <a:pt x="13646324" y="0"/>
                  </a:lnTo>
                  <a:lnTo>
                    <a:pt x="1364632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13646324" cy="20313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Exceto durante a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pandemia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, todo ano desde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2016 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promovemos um encontro em um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bar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 em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São Paulo/SP </a:t>
              </a:r>
              <a:r>
                <a:rPr lang="en-US" sz="3000">
                  <a:latin typeface="Nunito Light"/>
                  <a:ea typeface="Nunito Light"/>
                  <a:cs typeface="Nunito Light"/>
                  <a:sym typeface="Nunito Light"/>
                </a:rPr>
                <a:t>para assistir com os ouvintes à </a:t>
              </a:r>
              <a:r>
                <a:rPr lang="en-US" sz="3000" b="1">
                  <a:latin typeface="Nunito Bold"/>
                  <a:ea typeface="Nunito Bold"/>
                  <a:cs typeface="Nunito Bold"/>
                  <a:sym typeface="Nunito Bold"/>
                </a:rPr>
                <a:t>final da Champions League,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940810" y="9207261"/>
            <a:ext cx="10234745" cy="600165"/>
            <a:chOff x="0" y="0"/>
            <a:chExt cx="13646326" cy="8002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646327" cy="800220"/>
            </a:xfrm>
            <a:custGeom>
              <a:avLst/>
              <a:gdLst/>
              <a:ahLst/>
              <a:cxnLst/>
              <a:rect l="l" t="t" r="r" b="b"/>
              <a:pathLst>
                <a:path w="13646327" h="800220">
                  <a:moveTo>
                    <a:pt x="0" y="0"/>
                  </a:moveTo>
                  <a:lnTo>
                    <a:pt x="13646327" y="0"/>
                  </a:lnTo>
                  <a:lnTo>
                    <a:pt x="13646327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13646326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i="1">
                  <a:latin typeface="Nunito Italics"/>
                  <a:ea typeface="Nunito Italics"/>
                  <a:cs typeface="Nunito Italics"/>
                  <a:sym typeface="Nunito Italics"/>
                </a:rPr>
                <a:t>compareceram em cada um dos nossos últimos eventos!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6854" y="5485005"/>
            <a:ext cx="5277738" cy="4646288"/>
            <a:chOff x="0" y="0"/>
            <a:chExt cx="7036984" cy="61950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36943" cy="6195060"/>
            </a:xfrm>
            <a:custGeom>
              <a:avLst/>
              <a:gdLst/>
              <a:ahLst/>
              <a:cxnLst/>
              <a:rect l="l" t="t" r="r" b="b"/>
              <a:pathLst>
                <a:path w="7036943" h="6195060">
                  <a:moveTo>
                    <a:pt x="69850" y="0"/>
                  </a:moveTo>
                  <a:lnTo>
                    <a:pt x="6967093" y="0"/>
                  </a:lnTo>
                  <a:cubicBezTo>
                    <a:pt x="7005701" y="0"/>
                    <a:pt x="7036943" y="31242"/>
                    <a:pt x="7036943" y="69850"/>
                  </a:cubicBezTo>
                  <a:lnTo>
                    <a:pt x="7036943" y="6125210"/>
                  </a:lnTo>
                  <a:cubicBezTo>
                    <a:pt x="7036943" y="6163818"/>
                    <a:pt x="7005701" y="6195060"/>
                    <a:pt x="6967093" y="6195060"/>
                  </a:cubicBezTo>
                  <a:lnTo>
                    <a:pt x="69850" y="6195060"/>
                  </a:lnTo>
                  <a:cubicBezTo>
                    <a:pt x="31242" y="6195060"/>
                    <a:pt x="0" y="6163818"/>
                    <a:pt x="0" y="6125210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6125210"/>
                  </a:lnTo>
                  <a:lnTo>
                    <a:pt x="69850" y="6125210"/>
                  </a:lnTo>
                  <a:lnTo>
                    <a:pt x="69850" y="6055360"/>
                  </a:lnTo>
                  <a:lnTo>
                    <a:pt x="6967093" y="6055360"/>
                  </a:lnTo>
                  <a:lnTo>
                    <a:pt x="6967093" y="6125210"/>
                  </a:lnTo>
                  <a:lnTo>
                    <a:pt x="6897243" y="6125210"/>
                  </a:lnTo>
                  <a:lnTo>
                    <a:pt x="6897243" y="69850"/>
                  </a:lnTo>
                  <a:lnTo>
                    <a:pt x="6967093" y="69850"/>
                  </a:lnTo>
                  <a:lnTo>
                    <a:pt x="696709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9" name="Freeform 39" descr="A group of people sitting at tables in a restaurant  AI-generated content may be incorrect."/>
          <p:cNvSpPr/>
          <p:nvPr/>
        </p:nvSpPr>
        <p:spPr>
          <a:xfrm>
            <a:off x="672640" y="5431449"/>
            <a:ext cx="5175438" cy="4440631"/>
          </a:xfrm>
          <a:custGeom>
            <a:avLst/>
            <a:gdLst/>
            <a:ahLst/>
            <a:cxnLst/>
            <a:rect l="l" t="t" r="r" b="b"/>
            <a:pathLst>
              <a:path w="5175438" h="4440631">
                <a:moveTo>
                  <a:pt x="0" y="0"/>
                </a:moveTo>
                <a:lnTo>
                  <a:pt x="5175438" y="0"/>
                </a:lnTo>
                <a:lnTo>
                  <a:pt x="5175438" y="4440631"/>
                </a:lnTo>
                <a:lnTo>
                  <a:pt x="0" y="44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453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7073" y="5202495"/>
            <a:ext cx="904120" cy="904120"/>
            <a:chOff x="0" y="0"/>
            <a:chExt cx="1205494" cy="1205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484" cy="1205484"/>
            </a:xfrm>
            <a:custGeom>
              <a:avLst/>
              <a:gdLst/>
              <a:ahLst/>
              <a:cxnLst/>
              <a:rect l="l" t="t" r="r" b="b"/>
              <a:pathLst>
                <a:path w="1205484" h="1205484">
                  <a:moveTo>
                    <a:pt x="25400" y="0"/>
                  </a:moveTo>
                  <a:lnTo>
                    <a:pt x="1180084" y="0"/>
                  </a:lnTo>
                  <a:cubicBezTo>
                    <a:pt x="1194054" y="0"/>
                    <a:pt x="1205484" y="11430"/>
                    <a:pt x="1205484" y="25400"/>
                  </a:cubicBezTo>
                  <a:lnTo>
                    <a:pt x="1205484" y="1180084"/>
                  </a:lnTo>
                  <a:cubicBezTo>
                    <a:pt x="1205484" y="1194054"/>
                    <a:pt x="1194054" y="1205484"/>
                    <a:pt x="1180084" y="1205484"/>
                  </a:cubicBezTo>
                  <a:lnTo>
                    <a:pt x="25400" y="1205484"/>
                  </a:lnTo>
                  <a:cubicBezTo>
                    <a:pt x="11430" y="1205484"/>
                    <a:pt x="0" y="1194054"/>
                    <a:pt x="0" y="11800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80084"/>
                  </a:lnTo>
                  <a:lnTo>
                    <a:pt x="25400" y="1180084"/>
                  </a:lnTo>
                  <a:lnTo>
                    <a:pt x="25400" y="1154684"/>
                  </a:lnTo>
                  <a:lnTo>
                    <a:pt x="1180084" y="1154684"/>
                  </a:lnTo>
                  <a:lnTo>
                    <a:pt x="1180084" y="1180084"/>
                  </a:lnTo>
                  <a:lnTo>
                    <a:pt x="1154684" y="1180084"/>
                  </a:lnTo>
                  <a:lnTo>
                    <a:pt x="1154684" y="25400"/>
                  </a:lnTo>
                  <a:lnTo>
                    <a:pt x="1180084" y="25400"/>
                  </a:lnTo>
                  <a:lnTo>
                    <a:pt x="118008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40928" y="5110856"/>
            <a:ext cx="904120" cy="904120"/>
            <a:chOff x="0" y="0"/>
            <a:chExt cx="1205494" cy="12054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5484" cy="1205484"/>
            </a:xfrm>
            <a:custGeom>
              <a:avLst/>
              <a:gdLst/>
              <a:ahLst/>
              <a:cxnLst/>
              <a:rect l="l" t="t" r="r" b="b"/>
              <a:pathLst>
                <a:path w="1205484" h="1205484">
                  <a:moveTo>
                    <a:pt x="25400" y="0"/>
                  </a:moveTo>
                  <a:lnTo>
                    <a:pt x="1180084" y="0"/>
                  </a:lnTo>
                  <a:cubicBezTo>
                    <a:pt x="1194054" y="0"/>
                    <a:pt x="1205484" y="11430"/>
                    <a:pt x="1205484" y="25400"/>
                  </a:cubicBezTo>
                  <a:lnTo>
                    <a:pt x="1205484" y="1180084"/>
                  </a:lnTo>
                  <a:cubicBezTo>
                    <a:pt x="1205484" y="1194054"/>
                    <a:pt x="1194054" y="1205484"/>
                    <a:pt x="1180084" y="1205484"/>
                  </a:cubicBezTo>
                  <a:lnTo>
                    <a:pt x="25400" y="1205484"/>
                  </a:lnTo>
                  <a:cubicBezTo>
                    <a:pt x="11430" y="1205484"/>
                    <a:pt x="0" y="1194054"/>
                    <a:pt x="0" y="11800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80084"/>
                  </a:lnTo>
                  <a:lnTo>
                    <a:pt x="25400" y="1180084"/>
                  </a:lnTo>
                  <a:lnTo>
                    <a:pt x="25400" y="1154684"/>
                  </a:lnTo>
                  <a:lnTo>
                    <a:pt x="1180084" y="1154684"/>
                  </a:lnTo>
                  <a:lnTo>
                    <a:pt x="1180084" y="1180084"/>
                  </a:lnTo>
                  <a:lnTo>
                    <a:pt x="1154684" y="1180084"/>
                  </a:lnTo>
                  <a:lnTo>
                    <a:pt x="1154684" y="25400"/>
                  </a:lnTo>
                  <a:lnTo>
                    <a:pt x="1180084" y="25400"/>
                  </a:lnTo>
                  <a:lnTo>
                    <a:pt x="118008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0393" y="1182332"/>
            <a:ext cx="13958736" cy="3766216"/>
            <a:chOff x="0" y="0"/>
            <a:chExt cx="18611648" cy="50216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11596" cy="5021580"/>
            </a:xfrm>
            <a:custGeom>
              <a:avLst/>
              <a:gdLst/>
              <a:ahLst/>
              <a:cxnLst/>
              <a:rect l="l" t="t" r="r" b="b"/>
              <a:pathLst>
                <a:path w="18611596" h="5021580">
                  <a:moveTo>
                    <a:pt x="0" y="836930"/>
                  </a:moveTo>
                  <a:cubicBezTo>
                    <a:pt x="0" y="374777"/>
                    <a:pt x="374777" y="0"/>
                    <a:pt x="836930" y="0"/>
                  </a:cubicBezTo>
                  <a:lnTo>
                    <a:pt x="17774665" y="0"/>
                  </a:lnTo>
                  <a:cubicBezTo>
                    <a:pt x="18236946" y="0"/>
                    <a:pt x="18611596" y="374777"/>
                    <a:pt x="18611596" y="836930"/>
                  </a:cubicBezTo>
                  <a:lnTo>
                    <a:pt x="18611596" y="4184650"/>
                  </a:lnTo>
                  <a:cubicBezTo>
                    <a:pt x="18611596" y="4646930"/>
                    <a:pt x="18236819" y="5021580"/>
                    <a:pt x="17774665" y="5021580"/>
                  </a:cubicBezTo>
                  <a:lnTo>
                    <a:pt x="836930" y="5021580"/>
                  </a:lnTo>
                  <a:cubicBezTo>
                    <a:pt x="374777" y="5021580"/>
                    <a:pt x="0" y="4646930"/>
                    <a:pt x="0" y="418465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7172" y="252412"/>
            <a:ext cx="5815482" cy="5815482"/>
            <a:chOff x="0" y="0"/>
            <a:chExt cx="7753976" cy="7753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8700" y="587439"/>
            <a:ext cx="5710707" cy="5710707"/>
          </a:xfrm>
          <a:custGeom>
            <a:avLst/>
            <a:gdLst/>
            <a:ahLst/>
            <a:cxnLst/>
            <a:rect l="l" t="t" r="r" b="b"/>
            <a:pathLst>
              <a:path w="5710707" h="5710707">
                <a:moveTo>
                  <a:pt x="0" y="0"/>
                </a:moveTo>
                <a:lnTo>
                  <a:pt x="5710706" y="0"/>
                </a:lnTo>
                <a:lnTo>
                  <a:pt x="5710706" y="5710707"/>
                </a:lnTo>
                <a:lnTo>
                  <a:pt x="0" y="571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6249406" y="584538"/>
            <a:ext cx="7721345" cy="553998"/>
            <a:chOff x="0" y="0"/>
            <a:chExt cx="10295126" cy="738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95126" cy="738664"/>
            </a:xfrm>
            <a:custGeom>
              <a:avLst/>
              <a:gdLst/>
              <a:ahLst/>
              <a:cxnLst/>
              <a:rect l="l" t="t" r="r" b="b"/>
              <a:pathLst>
                <a:path w="10295126" h="738664">
                  <a:moveTo>
                    <a:pt x="0" y="0"/>
                  </a:moveTo>
                  <a:lnTo>
                    <a:pt x="10295126" y="0"/>
                  </a:lnTo>
                  <a:lnTo>
                    <a:pt x="1029512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295126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EBF2F1">
                      <a:alpha val="46667"/>
                    </a:srgbClr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*Dados extraídos do OmnyStudio e do Spotify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98546" y="570512"/>
            <a:ext cx="6374613" cy="3545993"/>
            <a:chOff x="0" y="0"/>
            <a:chExt cx="8499484" cy="47279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9484" cy="3819144"/>
            </a:xfrm>
            <a:custGeom>
              <a:avLst/>
              <a:gdLst/>
              <a:ahLst/>
              <a:cxnLst/>
              <a:rect l="l" t="t" r="r" b="b"/>
              <a:pathLst>
                <a:path w="8499484" h="3819144">
                  <a:moveTo>
                    <a:pt x="0" y="0"/>
                  </a:moveTo>
                  <a:lnTo>
                    <a:pt x="8499484" y="0"/>
                  </a:lnTo>
                  <a:lnTo>
                    <a:pt x="8499484" y="3819144"/>
                  </a:lnTo>
                  <a:lnTo>
                    <a:pt x="0" y="3819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99321"/>
              <a:ext cx="8499484" cy="38286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00"/>
                </a:lnSpc>
              </a:pPr>
              <a:r>
                <a:rPr lang="en-US" sz="9000" dirty="0" err="1">
                  <a:solidFill>
                    <a:srgbClr val="212529"/>
                  </a:solidFill>
                  <a:latin typeface="Gagalin"/>
                  <a:ea typeface="Gagalin"/>
                  <a:cs typeface="Gagalin"/>
                  <a:sym typeface="Gagalin"/>
                </a:rPr>
                <a:t>Audiência</a:t>
              </a:r>
              <a:endParaRPr lang="en-US" sz="9000" dirty="0">
                <a:solidFill>
                  <a:srgbClr val="212529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98546" y="2635089"/>
            <a:ext cx="11118895" cy="702487"/>
            <a:chOff x="0" y="0"/>
            <a:chExt cx="14825193" cy="936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25193" cy="800220"/>
            </a:xfrm>
            <a:custGeom>
              <a:avLst/>
              <a:gdLst/>
              <a:ahLst/>
              <a:cxnLst/>
              <a:rect l="l" t="t" r="r" b="b"/>
              <a:pathLst>
                <a:path w="14825193" h="800220">
                  <a:moveTo>
                    <a:pt x="0" y="0"/>
                  </a:moveTo>
                  <a:lnTo>
                    <a:pt x="14825193" y="0"/>
                  </a:lnTo>
                  <a:lnTo>
                    <a:pt x="14825193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212529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36429"/>
              <a:ext cx="14825192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No </a:t>
              </a:r>
              <a:r>
                <a:rPr lang="en-US" sz="3000" dirty="0" err="1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primeiro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quadrimestre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de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2025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(01/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janeiro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– 30/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abril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)</a:t>
              </a:r>
              <a:r>
                <a:rPr lang="en-US" sz="3000" dirty="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: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98546" y="3235254"/>
            <a:ext cx="9879260" cy="1488567"/>
            <a:chOff x="0" y="0"/>
            <a:chExt cx="13172346" cy="19847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72346" cy="1984756"/>
            </a:xfrm>
            <a:custGeom>
              <a:avLst/>
              <a:gdLst/>
              <a:ahLst/>
              <a:cxnLst/>
              <a:rect l="l" t="t" r="r" b="b"/>
              <a:pathLst>
                <a:path w="13172346" h="1984756">
                  <a:moveTo>
                    <a:pt x="0" y="0"/>
                  </a:moveTo>
                  <a:lnTo>
                    <a:pt x="13172346" y="0"/>
                  </a:lnTo>
                  <a:lnTo>
                    <a:pt x="13172346" y="1984756"/>
                  </a:lnTo>
                  <a:lnTo>
                    <a:pt x="0" y="1984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172346" cy="19847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2B04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139.6k downloads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929009" y="4204750"/>
            <a:ext cx="9630120" cy="655305"/>
            <a:chOff x="0" y="0"/>
            <a:chExt cx="12840160" cy="8737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40160" cy="738664"/>
            </a:xfrm>
            <a:custGeom>
              <a:avLst/>
              <a:gdLst/>
              <a:ahLst/>
              <a:cxnLst/>
              <a:rect l="l" t="t" r="r" b="b"/>
              <a:pathLst>
                <a:path w="12840160" h="738664">
                  <a:moveTo>
                    <a:pt x="0" y="0"/>
                  </a:moveTo>
                  <a:lnTo>
                    <a:pt x="12840160" y="0"/>
                  </a:lnTo>
                  <a:lnTo>
                    <a:pt x="1284016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35076"/>
              <a:ext cx="1284016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Média</a:t>
              </a:r>
              <a:r>
                <a:rPr lang="en-US" sz="27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de </a:t>
              </a:r>
              <a:r>
                <a:rPr lang="en-US" sz="2700" b="1" i="1" dirty="0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8.2k</a:t>
              </a:r>
              <a:r>
                <a:rPr lang="en-US" sz="27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7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por</a:t>
              </a:r>
              <a:r>
                <a:rPr lang="en-US" sz="27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7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episódio</a:t>
              </a:r>
              <a:r>
                <a:rPr lang="en-US" sz="27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7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lançado</a:t>
              </a:r>
              <a:r>
                <a:rPr lang="en-US" sz="27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no </a:t>
              </a:r>
              <a:r>
                <a:rPr lang="en-US" sz="27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período</a:t>
              </a:r>
              <a:endParaRPr lang="en-US" sz="2700" i="1" dirty="0">
                <a:latin typeface="Nunito Italics"/>
                <a:ea typeface="Nunito Italics"/>
                <a:cs typeface="Nunito Italics"/>
                <a:sym typeface="Nunito Itali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2018" y="6512192"/>
            <a:ext cx="2919236" cy="973434"/>
            <a:chOff x="0" y="0"/>
            <a:chExt cx="3892314" cy="1297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" name="Freeform 28" descr="Baixe ícones gratuitos de Instagram em PNG e SVG"/>
          <p:cNvSpPr/>
          <p:nvPr/>
        </p:nvSpPr>
        <p:spPr>
          <a:xfrm>
            <a:off x="581356" y="6601258"/>
            <a:ext cx="777990" cy="777990"/>
          </a:xfrm>
          <a:custGeom>
            <a:avLst/>
            <a:gdLst/>
            <a:ahLst/>
            <a:cxnLst/>
            <a:rect l="l" t="t" r="r" b="b"/>
            <a:pathLst>
              <a:path w="777990" h="777990">
                <a:moveTo>
                  <a:pt x="0" y="0"/>
                </a:moveTo>
                <a:lnTo>
                  <a:pt x="777990" y="0"/>
                </a:lnTo>
                <a:lnTo>
                  <a:pt x="777990" y="777991"/>
                </a:lnTo>
                <a:lnTo>
                  <a:pt x="0" y="77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9" name="Group 29"/>
          <p:cNvGrpSpPr/>
          <p:nvPr/>
        </p:nvGrpSpPr>
        <p:grpSpPr>
          <a:xfrm>
            <a:off x="1359346" y="6590457"/>
            <a:ext cx="1991907" cy="784830"/>
            <a:chOff x="0" y="0"/>
            <a:chExt cx="2655876" cy="10464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3.5k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9346" y="7121265"/>
            <a:ext cx="1991907" cy="415499"/>
            <a:chOff x="0" y="0"/>
            <a:chExt cx="2655876" cy="5539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32018" y="7676604"/>
            <a:ext cx="2919236" cy="973434"/>
            <a:chOff x="0" y="0"/>
            <a:chExt cx="3892314" cy="12979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9346" y="7754869"/>
            <a:ext cx="1991907" cy="784830"/>
            <a:chOff x="0" y="0"/>
            <a:chExt cx="2655876" cy="10464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714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59346" y="8285677"/>
            <a:ext cx="1991907" cy="415499"/>
            <a:chOff x="0" y="0"/>
            <a:chExt cx="2655876" cy="55399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32018" y="8841016"/>
            <a:ext cx="2919236" cy="973434"/>
            <a:chOff x="0" y="0"/>
            <a:chExt cx="3892314" cy="129791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892296" cy="1297940"/>
            </a:xfrm>
            <a:custGeom>
              <a:avLst/>
              <a:gdLst/>
              <a:ahLst/>
              <a:cxnLst/>
              <a:rect l="l" t="t" r="r" b="b"/>
              <a:pathLst>
                <a:path w="3892296" h="1297940">
                  <a:moveTo>
                    <a:pt x="0" y="216281"/>
                  </a:moveTo>
                  <a:cubicBezTo>
                    <a:pt x="0" y="96901"/>
                    <a:pt x="96901" y="0"/>
                    <a:pt x="216281" y="0"/>
                  </a:cubicBezTo>
                  <a:lnTo>
                    <a:pt x="3676015" y="0"/>
                  </a:lnTo>
                  <a:cubicBezTo>
                    <a:pt x="3795522" y="0"/>
                    <a:pt x="3892296" y="96901"/>
                    <a:pt x="3892296" y="216281"/>
                  </a:cubicBezTo>
                  <a:lnTo>
                    <a:pt x="3892296" y="1081532"/>
                  </a:lnTo>
                  <a:cubicBezTo>
                    <a:pt x="3892296" y="1201039"/>
                    <a:pt x="3795395" y="1297813"/>
                    <a:pt x="3676015" y="1297813"/>
                  </a:cubicBezTo>
                  <a:lnTo>
                    <a:pt x="216281" y="1297813"/>
                  </a:lnTo>
                  <a:cubicBezTo>
                    <a:pt x="96901" y="1297940"/>
                    <a:pt x="0" y="1201039"/>
                    <a:pt x="0" y="1081532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59346" y="9450090"/>
            <a:ext cx="1991907" cy="415498"/>
            <a:chOff x="0" y="0"/>
            <a:chExt cx="2655876" cy="55399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655876" cy="553998"/>
            </a:xfrm>
            <a:custGeom>
              <a:avLst/>
              <a:gdLst/>
              <a:ahLst/>
              <a:cxnLst/>
              <a:rect l="l" t="t" r="r" b="b"/>
              <a:pathLst>
                <a:path w="2655876" h="553998">
                  <a:moveTo>
                    <a:pt x="0" y="0"/>
                  </a:moveTo>
                  <a:lnTo>
                    <a:pt x="2655876" y="0"/>
                  </a:lnTo>
                  <a:lnTo>
                    <a:pt x="265587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9525"/>
              <a:ext cx="2655876" cy="544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6099A6"/>
                  </a:solidFill>
                  <a:latin typeface="Nunito"/>
                  <a:ea typeface="Nunito"/>
                  <a:cs typeface="Nunito"/>
                  <a:sym typeface="Nunito"/>
                </a:rPr>
                <a:t>seguidores</a:t>
              </a:r>
            </a:p>
          </p:txBody>
        </p:sp>
      </p:grpSp>
      <p:sp>
        <p:nvSpPr>
          <p:cNvPr id="48" name="Freeform 48" descr="Twitter X Icon Images - Free Download on Freepik"/>
          <p:cNvSpPr/>
          <p:nvPr/>
        </p:nvSpPr>
        <p:spPr>
          <a:xfrm>
            <a:off x="581356" y="7755226"/>
            <a:ext cx="788435" cy="788434"/>
          </a:xfrm>
          <a:custGeom>
            <a:avLst/>
            <a:gdLst/>
            <a:ahLst/>
            <a:cxnLst/>
            <a:rect l="l" t="t" r="r" b="b"/>
            <a:pathLst>
              <a:path w="788435" h="788434">
                <a:moveTo>
                  <a:pt x="0" y="0"/>
                </a:moveTo>
                <a:lnTo>
                  <a:pt x="788435" y="0"/>
                </a:lnTo>
                <a:lnTo>
                  <a:pt x="788435" y="788435"/>
                </a:lnTo>
                <a:lnTo>
                  <a:pt x="0" y="78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9" name="Freeform 49"/>
          <p:cNvSpPr/>
          <p:nvPr/>
        </p:nvSpPr>
        <p:spPr>
          <a:xfrm>
            <a:off x="581355" y="8931789"/>
            <a:ext cx="788434" cy="788434"/>
          </a:xfrm>
          <a:custGeom>
            <a:avLst/>
            <a:gdLst/>
            <a:ahLst/>
            <a:cxnLst/>
            <a:rect l="l" t="t" r="r" b="b"/>
            <a:pathLst>
              <a:path w="788434" h="788434">
                <a:moveTo>
                  <a:pt x="0" y="0"/>
                </a:moveTo>
                <a:lnTo>
                  <a:pt x="788434" y="0"/>
                </a:lnTo>
                <a:lnTo>
                  <a:pt x="788434" y="788435"/>
                </a:lnTo>
                <a:lnTo>
                  <a:pt x="0" y="788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0" name="Group 50"/>
          <p:cNvGrpSpPr/>
          <p:nvPr/>
        </p:nvGrpSpPr>
        <p:grpSpPr>
          <a:xfrm>
            <a:off x="7863837" y="5224706"/>
            <a:ext cx="9695292" cy="877162"/>
            <a:chOff x="0" y="0"/>
            <a:chExt cx="12927056" cy="116955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927056" cy="1169550"/>
            </a:xfrm>
            <a:custGeom>
              <a:avLst/>
              <a:gdLst/>
              <a:ahLst/>
              <a:cxnLst/>
              <a:rect l="l" t="t" r="r" b="b"/>
              <a:pathLst>
                <a:path w="12927056" h="1169550">
                  <a:moveTo>
                    <a:pt x="0" y="0"/>
                  </a:moveTo>
                  <a:lnTo>
                    <a:pt x="12927056" y="0"/>
                  </a:lnTo>
                  <a:lnTo>
                    <a:pt x="12927056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12927056" cy="1169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11k</a:t>
              </a:r>
              <a:r>
                <a:rPr lang="en-US" sz="48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seguidores no </a:t>
              </a:r>
              <a:r>
                <a:rPr lang="en-US" sz="48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Spotify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681684" y="6512192"/>
            <a:ext cx="6803436" cy="3288772"/>
            <a:chOff x="0" y="0"/>
            <a:chExt cx="9071248" cy="438503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071228" cy="4385056"/>
            </a:xfrm>
            <a:custGeom>
              <a:avLst/>
              <a:gdLst/>
              <a:ahLst/>
              <a:cxnLst/>
              <a:rect l="l" t="t" r="r" b="b"/>
              <a:pathLst>
                <a:path w="9071228" h="4385056">
                  <a:moveTo>
                    <a:pt x="0" y="730885"/>
                  </a:moveTo>
                  <a:cubicBezTo>
                    <a:pt x="0" y="327152"/>
                    <a:pt x="327152" y="0"/>
                    <a:pt x="730885" y="0"/>
                  </a:cubicBezTo>
                  <a:lnTo>
                    <a:pt x="8340344" y="0"/>
                  </a:lnTo>
                  <a:cubicBezTo>
                    <a:pt x="8743950" y="0"/>
                    <a:pt x="9071228" y="327152"/>
                    <a:pt x="9071228" y="730885"/>
                  </a:cubicBezTo>
                  <a:lnTo>
                    <a:pt x="9071228" y="3654171"/>
                  </a:lnTo>
                  <a:cubicBezTo>
                    <a:pt x="9071228" y="4057777"/>
                    <a:pt x="8744076" y="4385056"/>
                    <a:pt x="8340344" y="4385056"/>
                  </a:cubicBezTo>
                  <a:lnTo>
                    <a:pt x="730885" y="4385056"/>
                  </a:lnTo>
                  <a:cubicBezTo>
                    <a:pt x="327152" y="4385056"/>
                    <a:pt x="0" y="4057777"/>
                    <a:pt x="0" y="365417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179718" y="6692987"/>
            <a:ext cx="3831881" cy="1523494"/>
            <a:chOff x="0" y="0"/>
            <a:chExt cx="5109174" cy="203132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109174" cy="2031326"/>
            </a:xfrm>
            <a:custGeom>
              <a:avLst/>
              <a:gdLst/>
              <a:ahLst/>
              <a:cxnLst/>
              <a:rect l="l" t="t" r="r" b="b"/>
              <a:pathLst>
                <a:path w="5109174" h="2031326">
                  <a:moveTo>
                    <a:pt x="0" y="0"/>
                  </a:moveTo>
                  <a:lnTo>
                    <a:pt x="5109174" y="0"/>
                  </a:lnTo>
                  <a:lnTo>
                    <a:pt x="510917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5109174" cy="2040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75,2%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179718" y="7882523"/>
            <a:ext cx="3831881" cy="553998"/>
            <a:chOff x="0" y="0"/>
            <a:chExt cx="5109174" cy="73866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109174" cy="738664"/>
            </a:xfrm>
            <a:custGeom>
              <a:avLst/>
              <a:gdLst/>
              <a:ahLst/>
              <a:cxnLst/>
              <a:rect l="l" t="t" r="r" b="b"/>
              <a:pathLst>
                <a:path w="5109174" h="738664">
                  <a:moveTo>
                    <a:pt x="0" y="0"/>
                  </a:moveTo>
                  <a:lnTo>
                    <a:pt x="5109174" y="0"/>
                  </a:lnTo>
                  <a:lnTo>
                    <a:pt x="510917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212529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510917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público do gênero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179718" y="8355699"/>
            <a:ext cx="3831881" cy="784830"/>
            <a:chOff x="0" y="0"/>
            <a:chExt cx="5109174" cy="104644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109174" cy="1046440"/>
            </a:xfrm>
            <a:custGeom>
              <a:avLst/>
              <a:gdLst/>
              <a:ahLst/>
              <a:cxnLst/>
              <a:rect l="l" t="t" r="r" b="b"/>
              <a:pathLst>
                <a:path w="5109174" h="1046440">
                  <a:moveTo>
                    <a:pt x="0" y="0"/>
                  </a:moveTo>
                  <a:lnTo>
                    <a:pt x="5109174" y="0"/>
                  </a:lnTo>
                  <a:lnTo>
                    <a:pt x="510917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0"/>
              <a:ext cx="510917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MASCULINO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179718" y="9008325"/>
            <a:ext cx="3831881" cy="692498"/>
            <a:chOff x="0" y="0"/>
            <a:chExt cx="5109174" cy="92333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109174" cy="923330"/>
            </a:xfrm>
            <a:custGeom>
              <a:avLst/>
              <a:gdLst/>
              <a:ahLst/>
              <a:cxnLst/>
              <a:rect l="l" t="t" r="r" b="b"/>
              <a:pathLst>
                <a:path w="5109174" h="923330">
                  <a:moveTo>
                    <a:pt x="0" y="0"/>
                  </a:moveTo>
                  <a:lnTo>
                    <a:pt x="5109174" y="0"/>
                  </a:lnTo>
                  <a:lnTo>
                    <a:pt x="510917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9525"/>
              <a:ext cx="5109174" cy="9138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60"/>
                </a:lnSpc>
              </a:pP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21,5% 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feminino, </a:t>
              </a: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2,5%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não-especificado, </a:t>
              </a:r>
              <a:r>
                <a:rPr lang="en-US" sz="18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0,7%</a:t>
              </a:r>
              <a:r>
                <a:rPr lang="en-US" sz="18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não-binário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755693" y="6512710"/>
            <a:ext cx="6803436" cy="3288772"/>
            <a:chOff x="0" y="0"/>
            <a:chExt cx="9071248" cy="438503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071228" cy="4385056"/>
            </a:xfrm>
            <a:custGeom>
              <a:avLst/>
              <a:gdLst/>
              <a:ahLst/>
              <a:cxnLst/>
              <a:rect l="l" t="t" r="r" b="b"/>
              <a:pathLst>
                <a:path w="9071228" h="4385056">
                  <a:moveTo>
                    <a:pt x="0" y="730885"/>
                  </a:moveTo>
                  <a:cubicBezTo>
                    <a:pt x="0" y="327152"/>
                    <a:pt x="327152" y="0"/>
                    <a:pt x="730885" y="0"/>
                  </a:cubicBezTo>
                  <a:lnTo>
                    <a:pt x="8340344" y="0"/>
                  </a:lnTo>
                  <a:cubicBezTo>
                    <a:pt x="8743950" y="0"/>
                    <a:pt x="9071228" y="327152"/>
                    <a:pt x="9071228" y="730885"/>
                  </a:cubicBezTo>
                  <a:lnTo>
                    <a:pt x="9071228" y="3654171"/>
                  </a:lnTo>
                  <a:cubicBezTo>
                    <a:pt x="9071228" y="4057777"/>
                    <a:pt x="8744076" y="4385056"/>
                    <a:pt x="8340344" y="4385056"/>
                  </a:cubicBezTo>
                  <a:lnTo>
                    <a:pt x="730885" y="4385056"/>
                  </a:lnTo>
                  <a:cubicBezTo>
                    <a:pt x="327152" y="4385056"/>
                    <a:pt x="0" y="4057777"/>
                    <a:pt x="0" y="365417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1253728" y="6693506"/>
            <a:ext cx="3831880" cy="1523494"/>
            <a:chOff x="0" y="0"/>
            <a:chExt cx="5109174" cy="2031326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109174" cy="2031326"/>
            </a:xfrm>
            <a:custGeom>
              <a:avLst/>
              <a:gdLst/>
              <a:ahLst/>
              <a:cxnLst/>
              <a:rect l="l" t="t" r="r" b="b"/>
              <a:pathLst>
                <a:path w="5109174" h="2031326">
                  <a:moveTo>
                    <a:pt x="0" y="0"/>
                  </a:moveTo>
                  <a:lnTo>
                    <a:pt x="5109174" y="0"/>
                  </a:lnTo>
                  <a:lnTo>
                    <a:pt x="510917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9525"/>
              <a:ext cx="5109174" cy="2040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93,2%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253728" y="7883042"/>
            <a:ext cx="3831880" cy="553998"/>
            <a:chOff x="0" y="0"/>
            <a:chExt cx="5109174" cy="73866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109174" cy="738664"/>
            </a:xfrm>
            <a:custGeom>
              <a:avLst/>
              <a:gdLst/>
              <a:ahLst/>
              <a:cxnLst/>
              <a:rect l="l" t="t" r="r" b="b"/>
              <a:pathLst>
                <a:path w="5109174" h="738664">
                  <a:moveTo>
                    <a:pt x="0" y="0"/>
                  </a:moveTo>
                  <a:lnTo>
                    <a:pt x="5109174" y="0"/>
                  </a:lnTo>
                  <a:lnTo>
                    <a:pt x="510917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0"/>
              <a:ext cx="5109174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público tem entre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1253728" y="8356218"/>
            <a:ext cx="3831880" cy="784830"/>
            <a:chOff x="0" y="0"/>
            <a:chExt cx="5109174" cy="104644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5109174" cy="1046440"/>
            </a:xfrm>
            <a:custGeom>
              <a:avLst/>
              <a:gdLst/>
              <a:ahLst/>
              <a:cxnLst/>
              <a:rect l="l" t="t" r="r" b="b"/>
              <a:pathLst>
                <a:path w="5109174" h="1046440">
                  <a:moveTo>
                    <a:pt x="0" y="0"/>
                  </a:moveTo>
                  <a:lnTo>
                    <a:pt x="5109174" y="0"/>
                  </a:lnTo>
                  <a:lnTo>
                    <a:pt x="510917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0"/>
              <a:ext cx="510917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23 e 44 anos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1170029" y="9078690"/>
            <a:ext cx="5974764" cy="613548"/>
            <a:chOff x="0" y="0"/>
            <a:chExt cx="8991438" cy="92333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991438" cy="923330"/>
            </a:xfrm>
            <a:custGeom>
              <a:avLst/>
              <a:gdLst/>
              <a:ahLst/>
              <a:cxnLst/>
              <a:rect l="l" t="t" r="r" b="b"/>
              <a:pathLst>
                <a:path w="8991438" h="923330">
                  <a:moveTo>
                    <a:pt x="0" y="0"/>
                  </a:moveTo>
                  <a:lnTo>
                    <a:pt x="8991438" y="0"/>
                  </a:lnTo>
                  <a:lnTo>
                    <a:pt x="8991438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0"/>
              <a:ext cx="8991438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20"/>
                </a:lnSpc>
              </a:pP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46,7%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28 a 34,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27,2% 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de 35 a 44,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19,3%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23 a 27,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3,5%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45 a 59,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2,7%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18 a 22,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0,4%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&gt;60, </a:t>
              </a:r>
              <a:r>
                <a:rPr lang="en-US" sz="1600" b="1" i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0,1%</a:t>
              </a:r>
              <a:r>
                <a:rPr lang="en-US" sz="1600" i="1">
                  <a:solidFill>
                    <a:srgbClr val="212529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&lt;17</a:t>
              </a:r>
            </a:p>
          </p:txBody>
        </p:sp>
      </p:grpSp>
      <p:sp>
        <p:nvSpPr>
          <p:cNvPr id="81" name="Freeform 81"/>
          <p:cNvSpPr/>
          <p:nvPr/>
        </p:nvSpPr>
        <p:spPr>
          <a:xfrm>
            <a:off x="508544" y="570512"/>
            <a:ext cx="5741274" cy="5741274"/>
          </a:xfrm>
          <a:custGeom>
            <a:avLst/>
            <a:gdLst/>
            <a:ahLst/>
            <a:cxnLst/>
            <a:rect l="l" t="t" r="r" b="b"/>
            <a:pathLst>
              <a:path w="5741274" h="5741274">
                <a:moveTo>
                  <a:pt x="0" y="0"/>
                </a:moveTo>
                <a:lnTo>
                  <a:pt x="5741273" y="0"/>
                </a:lnTo>
                <a:lnTo>
                  <a:pt x="5741273" y="5741274"/>
                </a:lnTo>
                <a:lnTo>
                  <a:pt x="0" y="5741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354125" y="8902188"/>
            <a:ext cx="1991907" cy="784830"/>
            <a:chOff x="0" y="0"/>
            <a:chExt cx="2655876" cy="104644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655876" cy="1046440"/>
            </a:xfrm>
            <a:custGeom>
              <a:avLst/>
              <a:gdLst/>
              <a:ahLst/>
              <a:cxnLst/>
              <a:rect l="l" t="t" r="r" b="b"/>
              <a:pathLst>
                <a:path w="2655876" h="1046440">
                  <a:moveTo>
                    <a:pt x="0" y="0"/>
                  </a:moveTo>
                  <a:lnTo>
                    <a:pt x="2655876" y="0"/>
                  </a:lnTo>
                  <a:lnTo>
                    <a:pt x="265587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265587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587</a:t>
              </a:r>
            </a:p>
          </p:txBody>
        </p:sp>
      </p:grpSp>
      <p:sp>
        <p:nvSpPr>
          <p:cNvPr id="85" name="Freeform 85"/>
          <p:cNvSpPr/>
          <p:nvPr/>
        </p:nvSpPr>
        <p:spPr>
          <a:xfrm>
            <a:off x="8033700" y="6029304"/>
            <a:ext cx="1428817" cy="4086206"/>
          </a:xfrm>
          <a:custGeom>
            <a:avLst/>
            <a:gdLst/>
            <a:ahLst/>
            <a:cxnLst/>
            <a:rect l="l" t="t" r="r" b="b"/>
            <a:pathLst>
              <a:path w="1428817" h="4086206">
                <a:moveTo>
                  <a:pt x="0" y="0"/>
                </a:moveTo>
                <a:lnTo>
                  <a:pt x="1428818" y="0"/>
                </a:lnTo>
                <a:lnTo>
                  <a:pt x="1428818" y="4086206"/>
                </a:lnTo>
                <a:lnTo>
                  <a:pt x="0" y="4086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859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6" name="Freeform 86"/>
          <p:cNvSpPr/>
          <p:nvPr/>
        </p:nvSpPr>
        <p:spPr>
          <a:xfrm>
            <a:off x="9462518" y="7517950"/>
            <a:ext cx="992250" cy="2414577"/>
          </a:xfrm>
          <a:custGeom>
            <a:avLst/>
            <a:gdLst/>
            <a:ahLst/>
            <a:cxnLst/>
            <a:rect l="l" t="t" r="r" b="b"/>
            <a:pathLst>
              <a:path w="992250" h="2414577">
                <a:moveTo>
                  <a:pt x="0" y="0"/>
                </a:moveTo>
                <a:lnTo>
                  <a:pt x="992250" y="0"/>
                </a:lnTo>
                <a:lnTo>
                  <a:pt x="992250" y="2414578"/>
                </a:lnTo>
                <a:lnTo>
                  <a:pt x="0" y="2414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7" name="Freeform 87"/>
          <p:cNvSpPr/>
          <p:nvPr/>
        </p:nvSpPr>
        <p:spPr>
          <a:xfrm>
            <a:off x="6698078" y="5177370"/>
            <a:ext cx="932743" cy="929246"/>
          </a:xfrm>
          <a:custGeom>
            <a:avLst/>
            <a:gdLst/>
            <a:ahLst/>
            <a:cxnLst/>
            <a:rect l="l" t="t" r="r" b="b"/>
            <a:pathLst>
              <a:path w="932743" h="929246">
                <a:moveTo>
                  <a:pt x="0" y="0"/>
                </a:moveTo>
                <a:lnTo>
                  <a:pt x="932743" y="0"/>
                </a:lnTo>
                <a:lnTo>
                  <a:pt x="932743" y="929246"/>
                </a:lnTo>
                <a:lnTo>
                  <a:pt x="0" y="9292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8" name="Freeform 88"/>
          <p:cNvSpPr/>
          <p:nvPr/>
        </p:nvSpPr>
        <p:spPr>
          <a:xfrm>
            <a:off x="15285451" y="6587643"/>
            <a:ext cx="2127560" cy="2127560"/>
          </a:xfrm>
          <a:custGeom>
            <a:avLst/>
            <a:gdLst/>
            <a:ahLst/>
            <a:cxnLst/>
            <a:rect l="l" t="t" r="r" b="b"/>
            <a:pathLst>
              <a:path w="2127560" h="2127560">
                <a:moveTo>
                  <a:pt x="0" y="0"/>
                </a:moveTo>
                <a:lnTo>
                  <a:pt x="2127559" y="0"/>
                </a:lnTo>
                <a:lnTo>
                  <a:pt x="2127559" y="2127559"/>
                </a:lnTo>
                <a:lnTo>
                  <a:pt x="0" y="2127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820" y="208095"/>
            <a:ext cx="11521601" cy="4798245"/>
            <a:chOff x="0" y="0"/>
            <a:chExt cx="15362134" cy="6397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62174" cy="6397625"/>
            </a:xfrm>
            <a:custGeom>
              <a:avLst/>
              <a:gdLst/>
              <a:ahLst/>
              <a:cxnLst/>
              <a:rect l="l" t="t" r="r" b="b"/>
              <a:pathLst>
                <a:path w="15362174" h="6397625">
                  <a:moveTo>
                    <a:pt x="0" y="1066292"/>
                  </a:moveTo>
                  <a:cubicBezTo>
                    <a:pt x="0" y="477393"/>
                    <a:pt x="477393" y="0"/>
                    <a:pt x="1066292" y="0"/>
                  </a:cubicBezTo>
                  <a:lnTo>
                    <a:pt x="14295881" y="0"/>
                  </a:lnTo>
                  <a:cubicBezTo>
                    <a:pt x="14884780" y="0"/>
                    <a:pt x="15362174" y="477393"/>
                    <a:pt x="15362174" y="1066292"/>
                  </a:cubicBezTo>
                  <a:lnTo>
                    <a:pt x="15362174" y="5331333"/>
                  </a:lnTo>
                  <a:cubicBezTo>
                    <a:pt x="15362174" y="5920232"/>
                    <a:pt x="14884780" y="6397625"/>
                    <a:pt x="14295881" y="6397625"/>
                  </a:cubicBezTo>
                  <a:lnTo>
                    <a:pt x="1066292" y="6397625"/>
                  </a:lnTo>
                  <a:cubicBezTo>
                    <a:pt x="477393" y="6397625"/>
                    <a:pt x="0" y="5920232"/>
                    <a:pt x="0" y="5331333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0014" y="3096150"/>
            <a:ext cx="10234743" cy="1154161"/>
            <a:chOff x="0" y="0"/>
            <a:chExt cx="13646324" cy="1538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46324" cy="1538882"/>
            </a:xfrm>
            <a:custGeom>
              <a:avLst/>
              <a:gdLst/>
              <a:ahLst/>
              <a:cxnLst/>
              <a:rect l="l" t="t" r="r" b="b"/>
              <a:pathLst>
                <a:path w="13646324" h="1538882">
                  <a:moveTo>
                    <a:pt x="0" y="0"/>
                  </a:moveTo>
                  <a:lnTo>
                    <a:pt x="13646324" y="0"/>
                  </a:lnTo>
                  <a:lnTo>
                    <a:pt x="13646324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3646324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R$1.105,70</a:t>
              </a:r>
              <a:r>
                <a:rPr lang="en-US" sz="6600">
                  <a:solidFill>
                    <a:srgbClr val="212529"/>
                  </a:solidFill>
                  <a:latin typeface="Nunito"/>
                  <a:ea typeface="Nunito"/>
                  <a:cs typeface="Nunito"/>
                  <a:sym typeface="Nunito"/>
                </a:rPr>
                <a:t> arrecadados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0014" y="293424"/>
            <a:ext cx="10234746" cy="1305963"/>
            <a:chOff x="0" y="0"/>
            <a:chExt cx="13646328" cy="17412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46328" cy="1538882"/>
            </a:xfrm>
            <a:custGeom>
              <a:avLst/>
              <a:gdLst/>
              <a:ahLst/>
              <a:cxnLst/>
              <a:rect l="l" t="t" r="r" b="b"/>
              <a:pathLst>
                <a:path w="13646328" h="1538882">
                  <a:moveTo>
                    <a:pt x="0" y="0"/>
                  </a:moveTo>
                  <a:lnTo>
                    <a:pt x="13646328" y="0"/>
                  </a:lnTo>
                  <a:lnTo>
                    <a:pt x="1364632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2401"/>
              <a:ext cx="13646328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Financiamento</a:t>
              </a:r>
              <a:r>
                <a:rPr lang="en-US" sz="66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66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coletivo</a:t>
              </a:r>
              <a:r>
                <a:rPr lang="en-US" sz="66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0014" y="1532913"/>
            <a:ext cx="10234746" cy="1523495"/>
            <a:chOff x="0" y="0"/>
            <a:chExt cx="13646328" cy="20313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46328" cy="2031326"/>
            </a:xfrm>
            <a:custGeom>
              <a:avLst/>
              <a:gdLst/>
              <a:ahLst/>
              <a:cxnLst/>
              <a:rect l="l" t="t" r="r" b="b"/>
              <a:pathLst>
                <a:path w="13646328" h="2031326">
                  <a:moveTo>
                    <a:pt x="0" y="0"/>
                  </a:moveTo>
                  <a:lnTo>
                    <a:pt x="13646328" y="0"/>
                  </a:lnTo>
                  <a:lnTo>
                    <a:pt x="13646328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3646328" cy="20313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Mesmo o programa tendo </a:t>
              </a:r>
              <a:r>
                <a:rPr lang="en-US" sz="30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iniciado há pouco mais de um ano</a:t>
              </a:r>
              <a:r>
                <a:rPr lang="en-US" sz="30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já fomos capazes de construir uma audiência </a:t>
              </a:r>
              <a:r>
                <a:rPr lang="en-US" sz="30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engajada</a:t>
              </a:r>
              <a:r>
                <a:rPr lang="en-US" sz="30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que embarcou na nossa campanha de arrecadação.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47184" y="136394"/>
            <a:ext cx="5080187" cy="5080186"/>
            <a:chOff x="0" y="0"/>
            <a:chExt cx="6773582" cy="67735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73545" cy="6773545"/>
            </a:xfrm>
            <a:custGeom>
              <a:avLst/>
              <a:gdLst/>
              <a:ahLst/>
              <a:cxnLst/>
              <a:rect l="l" t="t" r="r" b="b"/>
              <a:pathLst>
                <a:path w="6773545" h="6773545">
                  <a:moveTo>
                    <a:pt x="0" y="3386836"/>
                  </a:moveTo>
                  <a:cubicBezTo>
                    <a:pt x="0" y="1516380"/>
                    <a:pt x="1516380" y="0"/>
                    <a:pt x="3386836" y="0"/>
                  </a:cubicBezTo>
                  <a:cubicBezTo>
                    <a:pt x="5257292" y="0"/>
                    <a:pt x="6773545" y="1516380"/>
                    <a:pt x="6773545" y="3386836"/>
                  </a:cubicBezTo>
                  <a:cubicBezTo>
                    <a:pt x="6773545" y="5257292"/>
                    <a:pt x="5257292" y="6773545"/>
                    <a:pt x="3386836" y="6773545"/>
                  </a:cubicBezTo>
                  <a:cubicBezTo>
                    <a:pt x="1516380" y="6773545"/>
                    <a:pt x="0" y="5257292"/>
                    <a:pt x="0" y="3386836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 descr="APOIA.se - Quem somos"/>
          <p:cNvSpPr/>
          <p:nvPr/>
        </p:nvSpPr>
        <p:spPr>
          <a:xfrm>
            <a:off x="13313475" y="1022742"/>
            <a:ext cx="2947605" cy="519514"/>
          </a:xfrm>
          <a:custGeom>
            <a:avLst/>
            <a:gdLst/>
            <a:ahLst/>
            <a:cxnLst/>
            <a:rect l="l" t="t" r="r" b="b"/>
            <a:pathLst>
              <a:path w="2947605" h="519514">
                <a:moveTo>
                  <a:pt x="0" y="0"/>
                </a:moveTo>
                <a:lnTo>
                  <a:pt x="2947605" y="0"/>
                </a:lnTo>
                <a:lnTo>
                  <a:pt x="2947605" y="519514"/>
                </a:lnTo>
                <a:lnTo>
                  <a:pt x="0" y="519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 descr="Patreon Logo, symbol, meaning, history, PNG, brand"/>
          <p:cNvSpPr/>
          <p:nvPr/>
        </p:nvSpPr>
        <p:spPr>
          <a:xfrm>
            <a:off x="13125713" y="3669560"/>
            <a:ext cx="3135368" cy="680315"/>
          </a:xfrm>
          <a:custGeom>
            <a:avLst/>
            <a:gdLst/>
            <a:ahLst/>
            <a:cxnLst/>
            <a:rect l="l" t="t" r="r" b="b"/>
            <a:pathLst>
              <a:path w="3135368" h="680315">
                <a:moveTo>
                  <a:pt x="0" y="0"/>
                </a:moveTo>
                <a:lnTo>
                  <a:pt x="3135367" y="0"/>
                </a:lnTo>
                <a:lnTo>
                  <a:pt x="3135367" y="680314"/>
                </a:lnTo>
                <a:lnTo>
                  <a:pt x="0" y="68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348" b="-7989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2809746" y="1938966"/>
            <a:ext cx="3768104" cy="1336500"/>
          </a:xfrm>
          <a:custGeom>
            <a:avLst/>
            <a:gdLst/>
            <a:ahLst/>
            <a:cxnLst/>
            <a:rect l="l" t="t" r="r" b="b"/>
            <a:pathLst>
              <a:path w="3768104" h="1336500">
                <a:moveTo>
                  <a:pt x="0" y="0"/>
                </a:moveTo>
                <a:lnTo>
                  <a:pt x="3768104" y="0"/>
                </a:lnTo>
                <a:lnTo>
                  <a:pt x="3768104" y="1336500"/>
                </a:lnTo>
                <a:lnTo>
                  <a:pt x="0" y="133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1180011" y="4237545"/>
            <a:ext cx="10234745" cy="600165"/>
            <a:chOff x="0" y="0"/>
            <a:chExt cx="13646326" cy="800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646327" cy="800220"/>
            </a:xfrm>
            <a:custGeom>
              <a:avLst/>
              <a:gdLst/>
              <a:ahLst/>
              <a:cxnLst/>
              <a:rect l="l" t="t" r="r" b="b"/>
              <a:pathLst>
                <a:path w="13646327" h="800220">
                  <a:moveTo>
                    <a:pt x="0" y="0"/>
                  </a:moveTo>
                  <a:lnTo>
                    <a:pt x="13646327" y="0"/>
                  </a:lnTo>
                  <a:lnTo>
                    <a:pt x="13646327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646326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i="1" dirty="0">
                  <a:latin typeface="Nunito Italics"/>
                  <a:ea typeface="Nunito Italics"/>
                  <a:cs typeface="Nunito Italics"/>
                  <a:sym typeface="Nunito Italics"/>
                </a:rPr>
                <a:t>Por um total de </a:t>
              </a:r>
              <a:r>
                <a:rPr lang="en-US" sz="3000" b="1" i="1" dirty="0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71 </a:t>
              </a:r>
              <a:r>
                <a:rPr lang="en-US" sz="3000" b="1" i="1" dirty="0" err="1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colaboradores</a:t>
              </a:r>
              <a:r>
                <a:rPr lang="en-US" sz="30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3000" i="1" dirty="0" err="1"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30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3000" b="1" i="1" dirty="0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Abril</a:t>
              </a:r>
              <a:r>
                <a:rPr lang="en-US" sz="3000" i="1" dirty="0">
                  <a:latin typeface="Nunito Italics"/>
                  <a:ea typeface="Nunito Italics"/>
                  <a:cs typeface="Nunito Italics"/>
                  <a:sym typeface="Nunito Italics"/>
                </a:rPr>
                <a:t> de </a:t>
              </a:r>
              <a:r>
                <a:rPr lang="en-US" sz="3000" b="1" i="1" dirty="0"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2025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12515" y="5748166"/>
            <a:ext cx="11521601" cy="4300296"/>
            <a:chOff x="0" y="0"/>
            <a:chExt cx="15362134" cy="57337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362174" cy="5733796"/>
            </a:xfrm>
            <a:custGeom>
              <a:avLst/>
              <a:gdLst/>
              <a:ahLst/>
              <a:cxnLst/>
              <a:rect l="l" t="t" r="r" b="b"/>
              <a:pathLst>
                <a:path w="15362174" h="5733796">
                  <a:moveTo>
                    <a:pt x="0" y="955675"/>
                  </a:moveTo>
                  <a:cubicBezTo>
                    <a:pt x="0" y="427863"/>
                    <a:pt x="427863" y="0"/>
                    <a:pt x="955675" y="0"/>
                  </a:cubicBezTo>
                  <a:lnTo>
                    <a:pt x="14406499" y="0"/>
                  </a:lnTo>
                  <a:cubicBezTo>
                    <a:pt x="14934312" y="0"/>
                    <a:pt x="15362174" y="427863"/>
                    <a:pt x="15362174" y="955675"/>
                  </a:cubicBezTo>
                  <a:lnTo>
                    <a:pt x="15362174" y="4778121"/>
                  </a:lnTo>
                  <a:cubicBezTo>
                    <a:pt x="15362174" y="5305933"/>
                    <a:pt x="14934312" y="5733796"/>
                    <a:pt x="14406499" y="5733796"/>
                  </a:cubicBezTo>
                  <a:lnTo>
                    <a:pt x="955675" y="5733796"/>
                  </a:lnTo>
                  <a:cubicBezTo>
                    <a:pt x="427863" y="5733669"/>
                    <a:pt x="0" y="5305933"/>
                    <a:pt x="0" y="4778121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54705" y="8379325"/>
            <a:ext cx="10206375" cy="692498"/>
            <a:chOff x="0" y="0"/>
            <a:chExt cx="13608500" cy="923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608500" cy="923330"/>
            </a:xfrm>
            <a:custGeom>
              <a:avLst/>
              <a:gdLst/>
              <a:ahLst/>
              <a:cxnLst/>
              <a:rect l="l" t="t" r="r" b="b"/>
              <a:pathLst>
                <a:path w="13608500" h="923330">
                  <a:moveTo>
                    <a:pt x="0" y="0"/>
                  </a:moveTo>
                  <a:lnTo>
                    <a:pt x="13608500" y="0"/>
                  </a:lnTo>
                  <a:lnTo>
                    <a:pt x="136085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608500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e </a:t>
              </a:r>
              <a:r>
                <a:rPr lang="en-US" sz="36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35 amigos </a:t>
              </a:r>
              <a:r>
                <a:rPr lang="en-US" sz="3600" b="1" dirty="0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(</a:t>
              </a:r>
              <a:r>
                <a:rPr lang="en-US" sz="3600" b="1" dirty="0" err="1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metade</a:t>
              </a:r>
              <a:r>
                <a:rPr lang="en-US" sz="3600" b="1" dirty="0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do </a:t>
              </a:r>
              <a:r>
                <a:rPr lang="en-US" sz="3600" b="1" dirty="0" err="1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financiamento</a:t>
              </a:r>
              <a:r>
                <a:rPr lang="en-US" sz="3600" b="1" dirty="0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3600" b="1" dirty="0" err="1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coletivo</a:t>
              </a:r>
              <a:r>
                <a:rPr lang="en-US" sz="3600" b="1" dirty="0">
                  <a:solidFill>
                    <a:srgbClr val="212529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54708" y="5833496"/>
            <a:ext cx="10234746" cy="1287877"/>
            <a:chOff x="0" y="0"/>
            <a:chExt cx="13646328" cy="17171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646328" cy="1538882"/>
            </a:xfrm>
            <a:custGeom>
              <a:avLst/>
              <a:gdLst/>
              <a:ahLst/>
              <a:cxnLst/>
              <a:rect l="l" t="t" r="r" b="b"/>
              <a:pathLst>
                <a:path w="13646328" h="1538882">
                  <a:moveTo>
                    <a:pt x="0" y="0"/>
                  </a:moveTo>
                  <a:lnTo>
                    <a:pt x="13646328" y="0"/>
                  </a:lnTo>
                  <a:lnTo>
                    <a:pt x="13646328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8288"/>
              <a:ext cx="13646328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Grupo de </a:t>
              </a:r>
              <a:r>
                <a:rPr lang="en-US" sz="66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neurônios</a:t>
              </a:r>
              <a:endParaRPr lang="en-US" sz="6600" b="1" dirty="0">
                <a:solidFill>
                  <a:srgbClr val="212529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054705" y="6962998"/>
            <a:ext cx="10234743" cy="1523494"/>
            <a:chOff x="0" y="0"/>
            <a:chExt cx="13646324" cy="20313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646324" cy="2031326"/>
            </a:xfrm>
            <a:custGeom>
              <a:avLst/>
              <a:gdLst/>
              <a:ahLst/>
              <a:cxnLst/>
              <a:rect l="l" t="t" r="r" b="b"/>
              <a:pathLst>
                <a:path w="13646324" h="2031326">
                  <a:moveTo>
                    <a:pt x="0" y="0"/>
                  </a:moveTo>
                  <a:lnTo>
                    <a:pt x="13646324" y="0"/>
                  </a:lnTo>
                  <a:lnTo>
                    <a:pt x="1364632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3646324" cy="20313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Como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recompensa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quem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colabora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com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R$20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ou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mais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temos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um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grupo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Telegram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onde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comunidade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debate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episódios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lançados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e me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alimenta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de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ideias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novos</a:t>
              </a:r>
              <a:endParaRPr lang="en-US" sz="3000" dirty="0">
                <a:solidFill>
                  <a:srgbClr val="212529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83073" y="8998841"/>
            <a:ext cx="10234742" cy="877163"/>
            <a:chOff x="0" y="0"/>
            <a:chExt cx="13646322" cy="1169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646322" cy="1169550"/>
            </a:xfrm>
            <a:custGeom>
              <a:avLst/>
              <a:gdLst/>
              <a:ahLst/>
              <a:cxnLst/>
              <a:rect l="l" t="t" r="r" b="b"/>
              <a:pathLst>
                <a:path w="13646322" h="1169550">
                  <a:moveTo>
                    <a:pt x="0" y="0"/>
                  </a:moveTo>
                  <a:lnTo>
                    <a:pt x="13646322" y="0"/>
                  </a:lnTo>
                  <a:lnTo>
                    <a:pt x="13646322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13646322" cy="1160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decidiram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</a:t>
              </a: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fazer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</a:t>
              </a: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parte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, </a:t>
              </a: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aumentando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o </a:t>
              </a:r>
              <a:r>
                <a:rPr lang="en-US" sz="2400" b="1" i="1" dirty="0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ticket </a:t>
              </a:r>
              <a:r>
                <a:rPr lang="en-US" sz="2400" b="1" i="1" dirty="0" err="1">
                  <a:solidFill>
                    <a:srgbClr val="212529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médio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da </a:t>
              </a: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colaboração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para </a:t>
              </a:r>
              <a:r>
                <a:rPr lang="en-US" sz="2400" i="1" dirty="0" err="1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mais</a:t>
              </a:r>
              <a:r>
                <a:rPr lang="en-US" sz="2400" i="1" dirty="0">
                  <a:solidFill>
                    <a:srgbClr val="212529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de R$15.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537820" y="5586956"/>
            <a:ext cx="4622718" cy="4622718"/>
          </a:xfrm>
          <a:custGeom>
            <a:avLst/>
            <a:gdLst/>
            <a:ahLst/>
            <a:cxnLst/>
            <a:rect l="l" t="t" r="r" b="b"/>
            <a:pathLst>
              <a:path w="4622718" h="4622718">
                <a:moveTo>
                  <a:pt x="0" y="0"/>
                </a:moveTo>
                <a:lnTo>
                  <a:pt x="4622718" y="0"/>
                </a:lnTo>
                <a:lnTo>
                  <a:pt x="4622718" y="4622718"/>
                </a:lnTo>
                <a:lnTo>
                  <a:pt x="0" y="4622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038" y="1585633"/>
            <a:ext cx="17647920" cy="8445478"/>
            <a:chOff x="0" y="0"/>
            <a:chExt cx="23530560" cy="11260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0561" cy="11260582"/>
            </a:xfrm>
            <a:custGeom>
              <a:avLst/>
              <a:gdLst/>
              <a:ahLst/>
              <a:cxnLst/>
              <a:rect l="l" t="t" r="r" b="b"/>
              <a:pathLst>
                <a:path w="23530561" h="11260582">
                  <a:moveTo>
                    <a:pt x="0" y="1876806"/>
                  </a:moveTo>
                  <a:cubicBezTo>
                    <a:pt x="0" y="840232"/>
                    <a:pt x="840232" y="0"/>
                    <a:pt x="1876806" y="0"/>
                  </a:cubicBezTo>
                  <a:lnTo>
                    <a:pt x="21653754" y="0"/>
                  </a:lnTo>
                  <a:cubicBezTo>
                    <a:pt x="22690328" y="0"/>
                    <a:pt x="23530561" y="840232"/>
                    <a:pt x="23530561" y="1876806"/>
                  </a:cubicBezTo>
                  <a:lnTo>
                    <a:pt x="23530561" y="9383776"/>
                  </a:lnTo>
                  <a:cubicBezTo>
                    <a:pt x="23530561" y="10420350"/>
                    <a:pt x="22690328" y="11260582"/>
                    <a:pt x="21653754" y="11260582"/>
                  </a:cubicBezTo>
                  <a:lnTo>
                    <a:pt x="1876806" y="11260582"/>
                  </a:lnTo>
                  <a:cubicBezTo>
                    <a:pt x="840232" y="11260582"/>
                    <a:pt x="0" y="10420350"/>
                    <a:pt x="0" y="9383776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250" y="147856"/>
            <a:ext cx="18288000" cy="2572207"/>
            <a:chOff x="0" y="0"/>
            <a:chExt cx="24384000" cy="34296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429610"/>
            </a:xfrm>
            <a:custGeom>
              <a:avLst/>
              <a:gdLst/>
              <a:ahLst/>
              <a:cxnLst/>
              <a:rect l="l" t="t" r="r" b="b"/>
              <a:pathLst>
                <a:path w="24384000" h="3429610">
                  <a:moveTo>
                    <a:pt x="0" y="0"/>
                  </a:moveTo>
                  <a:lnTo>
                    <a:pt x="24384000" y="0"/>
                  </a:lnTo>
                  <a:lnTo>
                    <a:pt x="24384000" y="3429610"/>
                  </a:lnTo>
                  <a:lnTo>
                    <a:pt x="0" y="34296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4384000" cy="3439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81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Marcas que </a:t>
              </a:r>
              <a:r>
                <a:rPr lang="en-US" sz="81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acreditam</a:t>
              </a:r>
              <a:endParaRPr lang="en-US" sz="81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8098" y="3126441"/>
            <a:ext cx="4511877" cy="4511877"/>
            <a:chOff x="0" y="0"/>
            <a:chExt cx="6015836" cy="60158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5863" cy="6015863"/>
            </a:xfrm>
            <a:custGeom>
              <a:avLst/>
              <a:gdLst/>
              <a:ahLst/>
              <a:cxnLst/>
              <a:rect l="l" t="t" r="r" b="b"/>
              <a:pathLst>
                <a:path w="6015863" h="6015863">
                  <a:moveTo>
                    <a:pt x="69850" y="0"/>
                  </a:moveTo>
                  <a:lnTo>
                    <a:pt x="5946013" y="0"/>
                  </a:lnTo>
                  <a:cubicBezTo>
                    <a:pt x="5984621" y="0"/>
                    <a:pt x="6015863" y="31242"/>
                    <a:pt x="6015863" y="69850"/>
                  </a:cubicBezTo>
                  <a:lnTo>
                    <a:pt x="6015863" y="5946013"/>
                  </a:lnTo>
                  <a:cubicBezTo>
                    <a:pt x="6015863" y="5984621"/>
                    <a:pt x="5984621" y="6015863"/>
                    <a:pt x="5946013" y="6015863"/>
                  </a:cubicBezTo>
                  <a:lnTo>
                    <a:pt x="69850" y="6015863"/>
                  </a:lnTo>
                  <a:cubicBezTo>
                    <a:pt x="31242" y="6015863"/>
                    <a:pt x="0" y="5984621"/>
                    <a:pt x="0" y="5946013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5946013"/>
                  </a:lnTo>
                  <a:lnTo>
                    <a:pt x="69850" y="5946013"/>
                  </a:lnTo>
                  <a:lnTo>
                    <a:pt x="69850" y="5876163"/>
                  </a:lnTo>
                  <a:lnTo>
                    <a:pt x="5946013" y="5876163"/>
                  </a:lnTo>
                  <a:lnTo>
                    <a:pt x="5946013" y="5946013"/>
                  </a:lnTo>
                  <a:lnTo>
                    <a:pt x="5876163" y="5946013"/>
                  </a:lnTo>
                  <a:lnTo>
                    <a:pt x="5876163" y="69850"/>
                  </a:lnTo>
                  <a:lnTo>
                    <a:pt x="5946013" y="69850"/>
                  </a:lnTo>
                  <a:lnTo>
                    <a:pt x="594601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9696" y="3653160"/>
            <a:ext cx="4511877" cy="4511877"/>
            <a:chOff x="0" y="0"/>
            <a:chExt cx="6015836" cy="60158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15863" cy="6015863"/>
            </a:xfrm>
            <a:custGeom>
              <a:avLst/>
              <a:gdLst/>
              <a:ahLst/>
              <a:cxnLst/>
              <a:rect l="l" t="t" r="r" b="b"/>
              <a:pathLst>
                <a:path w="6015863" h="6015863">
                  <a:moveTo>
                    <a:pt x="69850" y="0"/>
                  </a:moveTo>
                  <a:lnTo>
                    <a:pt x="5946013" y="0"/>
                  </a:lnTo>
                  <a:cubicBezTo>
                    <a:pt x="5984621" y="0"/>
                    <a:pt x="6015863" y="31242"/>
                    <a:pt x="6015863" y="69850"/>
                  </a:cubicBezTo>
                  <a:lnTo>
                    <a:pt x="6015863" y="5946013"/>
                  </a:lnTo>
                  <a:cubicBezTo>
                    <a:pt x="6015863" y="5984621"/>
                    <a:pt x="5984621" y="6015863"/>
                    <a:pt x="5946013" y="6015863"/>
                  </a:cubicBezTo>
                  <a:lnTo>
                    <a:pt x="69850" y="6015863"/>
                  </a:lnTo>
                  <a:cubicBezTo>
                    <a:pt x="31242" y="6015863"/>
                    <a:pt x="0" y="5984621"/>
                    <a:pt x="0" y="5946013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5946013"/>
                  </a:lnTo>
                  <a:lnTo>
                    <a:pt x="69850" y="5946013"/>
                  </a:lnTo>
                  <a:lnTo>
                    <a:pt x="69850" y="5876163"/>
                  </a:lnTo>
                  <a:lnTo>
                    <a:pt x="5946013" y="5876163"/>
                  </a:lnTo>
                  <a:lnTo>
                    <a:pt x="5946013" y="5946013"/>
                  </a:lnTo>
                  <a:lnTo>
                    <a:pt x="5876163" y="5946013"/>
                  </a:lnTo>
                  <a:lnTo>
                    <a:pt x="5876163" y="69850"/>
                  </a:lnTo>
                  <a:lnTo>
                    <a:pt x="5946013" y="69850"/>
                  </a:lnTo>
                  <a:lnTo>
                    <a:pt x="594601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79626" y="3461467"/>
            <a:ext cx="4407102" cy="4407102"/>
          </a:xfrm>
          <a:custGeom>
            <a:avLst/>
            <a:gdLst/>
            <a:ahLst/>
            <a:cxnLst/>
            <a:rect l="l" t="t" r="r" b="b"/>
            <a:pathLst>
              <a:path w="4407102" h="4407102">
                <a:moveTo>
                  <a:pt x="0" y="0"/>
                </a:moveTo>
                <a:lnTo>
                  <a:pt x="4407102" y="0"/>
                </a:lnTo>
                <a:lnTo>
                  <a:pt x="4407102" y="4407102"/>
                </a:lnTo>
                <a:lnTo>
                  <a:pt x="0" y="440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2519483" y="3126441"/>
            <a:ext cx="4511877" cy="4511877"/>
            <a:chOff x="0" y="0"/>
            <a:chExt cx="6015836" cy="60158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15863" cy="6015863"/>
            </a:xfrm>
            <a:custGeom>
              <a:avLst/>
              <a:gdLst/>
              <a:ahLst/>
              <a:cxnLst/>
              <a:rect l="l" t="t" r="r" b="b"/>
              <a:pathLst>
                <a:path w="6015863" h="6015863">
                  <a:moveTo>
                    <a:pt x="69850" y="0"/>
                  </a:moveTo>
                  <a:lnTo>
                    <a:pt x="5946013" y="0"/>
                  </a:lnTo>
                  <a:cubicBezTo>
                    <a:pt x="5984621" y="0"/>
                    <a:pt x="6015863" y="31242"/>
                    <a:pt x="6015863" y="69850"/>
                  </a:cubicBezTo>
                  <a:lnTo>
                    <a:pt x="6015863" y="5946013"/>
                  </a:lnTo>
                  <a:cubicBezTo>
                    <a:pt x="6015863" y="5984621"/>
                    <a:pt x="5984621" y="6015863"/>
                    <a:pt x="5946013" y="6015863"/>
                  </a:cubicBezTo>
                  <a:lnTo>
                    <a:pt x="69850" y="6015863"/>
                  </a:lnTo>
                  <a:cubicBezTo>
                    <a:pt x="31242" y="6015863"/>
                    <a:pt x="0" y="5984621"/>
                    <a:pt x="0" y="5946013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5946013"/>
                  </a:lnTo>
                  <a:lnTo>
                    <a:pt x="69850" y="5946013"/>
                  </a:lnTo>
                  <a:lnTo>
                    <a:pt x="69850" y="5876163"/>
                  </a:lnTo>
                  <a:lnTo>
                    <a:pt x="5946013" y="5876163"/>
                  </a:lnTo>
                  <a:lnTo>
                    <a:pt x="5946013" y="5946013"/>
                  </a:lnTo>
                  <a:lnTo>
                    <a:pt x="5876163" y="5946013"/>
                  </a:lnTo>
                  <a:lnTo>
                    <a:pt x="5876163" y="69850"/>
                  </a:lnTo>
                  <a:lnTo>
                    <a:pt x="5946013" y="69850"/>
                  </a:lnTo>
                  <a:lnTo>
                    <a:pt x="594601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41081" y="3653160"/>
            <a:ext cx="4511877" cy="4511877"/>
            <a:chOff x="0" y="0"/>
            <a:chExt cx="6015836" cy="60158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15863" cy="6015863"/>
            </a:xfrm>
            <a:custGeom>
              <a:avLst/>
              <a:gdLst/>
              <a:ahLst/>
              <a:cxnLst/>
              <a:rect l="l" t="t" r="r" b="b"/>
              <a:pathLst>
                <a:path w="6015863" h="6015863">
                  <a:moveTo>
                    <a:pt x="69850" y="0"/>
                  </a:moveTo>
                  <a:lnTo>
                    <a:pt x="5946013" y="0"/>
                  </a:lnTo>
                  <a:cubicBezTo>
                    <a:pt x="5984621" y="0"/>
                    <a:pt x="6015863" y="31242"/>
                    <a:pt x="6015863" y="69850"/>
                  </a:cubicBezTo>
                  <a:lnTo>
                    <a:pt x="6015863" y="5946013"/>
                  </a:lnTo>
                  <a:cubicBezTo>
                    <a:pt x="6015863" y="5984621"/>
                    <a:pt x="5984621" y="6015863"/>
                    <a:pt x="5946013" y="6015863"/>
                  </a:cubicBezTo>
                  <a:lnTo>
                    <a:pt x="69850" y="6015863"/>
                  </a:lnTo>
                  <a:cubicBezTo>
                    <a:pt x="31242" y="6015863"/>
                    <a:pt x="0" y="5984621"/>
                    <a:pt x="0" y="5946013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5946013"/>
                  </a:lnTo>
                  <a:lnTo>
                    <a:pt x="69850" y="5946013"/>
                  </a:lnTo>
                  <a:lnTo>
                    <a:pt x="69850" y="5876163"/>
                  </a:lnTo>
                  <a:lnTo>
                    <a:pt x="5946013" y="5876163"/>
                  </a:lnTo>
                  <a:lnTo>
                    <a:pt x="5946013" y="5946013"/>
                  </a:lnTo>
                  <a:lnTo>
                    <a:pt x="5876163" y="5946013"/>
                  </a:lnTo>
                  <a:lnTo>
                    <a:pt x="5876163" y="69850"/>
                  </a:lnTo>
                  <a:lnTo>
                    <a:pt x="5946013" y="69850"/>
                  </a:lnTo>
                  <a:lnTo>
                    <a:pt x="5946013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844326" y="3450108"/>
            <a:ext cx="4410580" cy="4410580"/>
          </a:xfrm>
          <a:custGeom>
            <a:avLst/>
            <a:gdLst/>
            <a:ahLst/>
            <a:cxnLst/>
            <a:rect l="l" t="t" r="r" b="b"/>
            <a:pathLst>
              <a:path w="4410580" h="4410580">
                <a:moveTo>
                  <a:pt x="0" y="0"/>
                </a:moveTo>
                <a:lnTo>
                  <a:pt x="4410580" y="0"/>
                </a:lnTo>
                <a:lnTo>
                  <a:pt x="4410580" y="4410581"/>
                </a:lnTo>
                <a:lnTo>
                  <a:pt x="0" y="4410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 descr="A person with mustache and glasses smiling  AI-generated content may be incorrect."/>
          <p:cNvSpPr/>
          <p:nvPr/>
        </p:nvSpPr>
        <p:spPr>
          <a:xfrm>
            <a:off x="7191834" y="3158227"/>
            <a:ext cx="3925126" cy="5235402"/>
          </a:xfrm>
          <a:custGeom>
            <a:avLst/>
            <a:gdLst/>
            <a:ahLst/>
            <a:cxnLst/>
            <a:rect l="l" t="t" r="r" b="b"/>
            <a:pathLst>
              <a:path w="3925126" h="5235402">
                <a:moveTo>
                  <a:pt x="0" y="0"/>
                </a:moveTo>
                <a:lnTo>
                  <a:pt x="3925126" y="0"/>
                </a:lnTo>
                <a:lnTo>
                  <a:pt x="3925126" y="5235402"/>
                </a:lnTo>
                <a:lnTo>
                  <a:pt x="0" y="523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6965031" y="2943441"/>
            <a:ext cx="4347438" cy="5648802"/>
            <a:chOff x="0" y="0"/>
            <a:chExt cx="5796584" cy="75317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96534" cy="7531735"/>
            </a:xfrm>
            <a:custGeom>
              <a:avLst/>
              <a:gdLst/>
              <a:ahLst/>
              <a:cxnLst/>
              <a:rect l="l" t="t" r="r" b="b"/>
              <a:pathLst>
                <a:path w="5796534" h="7531735">
                  <a:moveTo>
                    <a:pt x="69850" y="0"/>
                  </a:moveTo>
                  <a:lnTo>
                    <a:pt x="5726684" y="0"/>
                  </a:lnTo>
                  <a:cubicBezTo>
                    <a:pt x="5765292" y="0"/>
                    <a:pt x="5796534" y="31242"/>
                    <a:pt x="5796534" y="69850"/>
                  </a:cubicBezTo>
                  <a:lnTo>
                    <a:pt x="5796534" y="7461885"/>
                  </a:lnTo>
                  <a:cubicBezTo>
                    <a:pt x="5796534" y="7500493"/>
                    <a:pt x="5765292" y="7531735"/>
                    <a:pt x="5726684" y="7531735"/>
                  </a:cubicBezTo>
                  <a:lnTo>
                    <a:pt x="69850" y="7531735"/>
                  </a:lnTo>
                  <a:cubicBezTo>
                    <a:pt x="31242" y="7531735"/>
                    <a:pt x="0" y="7500493"/>
                    <a:pt x="0" y="746188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461885"/>
                  </a:lnTo>
                  <a:lnTo>
                    <a:pt x="69850" y="7461885"/>
                  </a:lnTo>
                  <a:lnTo>
                    <a:pt x="69850" y="7392035"/>
                  </a:lnTo>
                  <a:lnTo>
                    <a:pt x="5726684" y="7392035"/>
                  </a:lnTo>
                  <a:lnTo>
                    <a:pt x="5726684" y="7461885"/>
                  </a:lnTo>
                  <a:lnTo>
                    <a:pt x="5656834" y="7461885"/>
                  </a:lnTo>
                  <a:lnTo>
                    <a:pt x="5656834" y="69850"/>
                  </a:lnTo>
                  <a:lnTo>
                    <a:pt x="5726684" y="69850"/>
                  </a:lnTo>
                  <a:lnTo>
                    <a:pt x="5726684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240909" y="8212564"/>
            <a:ext cx="1693092" cy="1384995"/>
          </a:xfrm>
          <a:custGeom>
            <a:avLst/>
            <a:gdLst/>
            <a:ahLst/>
            <a:cxnLst/>
            <a:rect l="l" t="t" r="r" b="b"/>
            <a:pathLst>
              <a:path w="1693092" h="1384995">
                <a:moveTo>
                  <a:pt x="0" y="0"/>
                </a:moveTo>
                <a:lnTo>
                  <a:pt x="1693092" y="0"/>
                </a:lnTo>
                <a:lnTo>
                  <a:pt x="1693092" y="1384996"/>
                </a:lnTo>
                <a:lnTo>
                  <a:pt x="0" y="1384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6833342" y="8661160"/>
            <a:ext cx="2197688" cy="1193276"/>
          </a:xfrm>
          <a:custGeom>
            <a:avLst/>
            <a:gdLst/>
            <a:ahLst/>
            <a:cxnLst/>
            <a:rect l="l" t="t" r="r" b="b"/>
            <a:pathLst>
              <a:path w="2197688" h="1193276">
                <a:moveTo>
                  <a:pt x="0" y="0"/>
                </a:moveTo>
                <a:lnTo>
                  <a:pt x="2197687" y="0"/>
                </a:lnTo>
                <a:lnTo>
                  <a:pt x="2197687" y="1193276"/>
                </a:lnTo>
                <a:lnTo>
                  <a:pt x="0" y="1193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2626652" y="8568315"/>
            <a:ext cx="1860215" cy="1007131"/>
          </a:xfrm>
          <a:custGeom>
            <a:avLst/>
            <a:gdLst/>
            <a:ahLst/>
            <a:cxnLst/>
            <a:rect l="l" t="t" r="r" b="b"/>
            <a:pathLst>
              <a:path w="1860215" h="1007131">
                <a:moveTo>
                  <a:pt x="0" y="0"/>
                </a:moveTo>
                <a:lnTo>
                  <a:pt x="1860215" y="0"/>
                </a:lnTo>
                <a:lnTo>
                  <a:pt x="1860215" y="1007131"/>
                </a:lnTo>
                <a:lnTo>
                  <a:pt x="0" y="1007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 descr="corona-logo-0 – PNG e Vetor - Download de Logo"/>
          <p:cNvSpPr/>
          <p:nvPr/>
        </p:nvSpPr>
        <p:spPr>
          <a:xfrm>
            <a:off x="3390307" y="1787773"/>
            <a:ext cx="1947280" cy="991037"/>
          </a:xfrm>
          <a:custGeom>
            <a:avLst/>
            <a:gdLst/>
            <a:ahLst/>
            <a:cxnLst/>
            <a:rect l="l" t="t" r="r" b="b"/>
            <a:pathLst>
              <a:path w="1947280" h="991037">
                <a:moveTo>
                  <a:pt x="0" y="0"/>
                </a:moveTo>
                <a:lnTo>
                  <a:pt x="1947281" y="0"/>
                </a:lnTo>
                <a:lnTo>
                  <a:pt x="1947281" y="991037"/>
                </a:lnTo>
                <a:lnTo>
                  <a:pt x="0" y="991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96" b="-467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5353084" y="1715339"/>
            <a:ext cx="1901823" cy="1255290"/>
          </a:xfrm>
          <a:custGeom>
            <a:avLst/>
            <a:gdLst/>
            <a:ahLst/>
            <a:cxnLst/>
            <a:rect l="l" t="t" r="r" b="b"/>
            <a:pathLst>
              <a:path w="1901823" h="1255290">
                <a:moveTo>
                  <a:pt x="0" y="0"/>
                </a:moveTo>
                <a:lnTo>
                  <a:pt x="1901822" y="0"/>
                </a:lnTo>
                <a:lnTo>
                  <a:pt x="1901822" y="1255290"/>
                </a:lnTo>
                <a:lnTo>
                  <a:pt x="0" y="1255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 descr="Samsung logo - 2025 IEEE CICC"/>
          <p:cNvSpPr/>
          <p:nvPr/>
        </p:nvSpPr>
        <p:spPr>
          <a:xfrm>
            <a:off x="5381244" y="2008994"/>
            <a:ext cx="3171479" cy="695340"/>
          </a:xfrm>
          <a:custGeom>
            <a:avLst/>
            <a:gdLst/>
            <a:ahLst/>
            <a:cxnLst/>
            <a:rect l="l" t="t" r="r" b="b"/>
            <a:pathLst>
              <a:path w="3171479" h="695340">
                <a:moveTo>
                  <a:pt x="0" y="0"/>
                </a:moveTo>
                <a:lnTo>
                  <a:pt x="3171479" y="0"/>
                </a:lnTo>
                <a:lnTo>
                  <a:pt x="3171479" y="695340"/>
                </a:lnTo>
                <a:lnTo>
                  <a:pt x="0" y="695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8141" b="-1055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 descr="A blue and white text on a black background  AI-generated content may be incorrect."/>
          <p:cNvSpPr/>
          <p:nvPr/>
        </p:nvSpPr>
        <p:spPr>
          <a:xfrm>
            <a:off x="8552722" y="2035233"/>
            <a:ext cx="3441962" cy="735551"/>
          </a:xfrm>
          <a:custGeom>
            <a:avLst/>
            <a:gdLst/>
            <a:ahLst/>
            <a:cxnLst/>
            <a:rect l="l" t="t" r="r" b="b"/>
            <a:pathLst>
              <a:path w="3441962" h="735551">
                <a:moveTo>
                  <a:pt x="0" y="0"/>
                </a:moveTo>
                <a:lnTo>
                  <a:pt x="3441962" y="0"/>
                </a:lnTo>
                <a:lnTo>
                  <a:pt x="3441962" y="735551"/>
                </a:lnTo>
                <a:lnTo>
                  <a:pt x="0" y="735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065" b="-225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 descr="Star (Disney+) – Wikipédia, a enciclopédia livre"/>
          <p:cNvSpPr/>
          <p:nvPr/>
        </p:nvSpPr>
        <p:spPr>
          <a:xfrm>
            <a:off x="11476760" y="7828413"/>
            <a:ext cx="1242996" cy="455765"/>
          </a:xfrm>
          <a:custGeom>
            <a:avLst/>
            <a:gdLst/>
            <a:ahLst/>
            <a:cxnLst/>
            <a:rect l="l" t="t" r="r" b="b"/>
            <a:pathLst>
              <a:path w="1242996" h="455765">
                <a:moveTo>
                  <a:pt x="0" y="0"/>
                </a:moveTo>
                <a:lnTo>
                  <a:pt x="1242996" y="0"/>
                </a:lnTo>
                <a:lnTo>
                  <a:pt x="1242996" y="455765"/>
                </a:lnTo>
                <a:lnTo>
                  <a:pt x="0" y="455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 descr="Cupom KaBuM! | 10% OFF Maio 2025"/>
          <p:cNvSpPr/>
          <p:nvPr/>
        </p:nvSpPr>
        <p:spPr>
          <a:xfrm>
            <a:off x="1085928" y="1953465"/>
            <a:ext cx="2164508" cy="956175"/>
          </a:xfrm>
          <a:custGeom>
            <a:avLst/>
            <a:gdLst/>
            <a:ahLst/>
            <a:cxnLst/>
            <a:rect l="l" t="t" r="r" b="b"/>
            <a:pathLst>
              <a:path w="2164508" h="956175">
                <a:moveTo>
                  <a:pt x="0" y="0"/>
                </a:moveTo>
                <a:lnTo>
                  <a:pt x="2164508" y="0"/>
                </a:lnTo>
                <a:lnTo>
                  <a:pt x="2164508" y="956175"/>
                </a:lnTo>
                <a:lnTo>
                  <a:pt x="0" y="956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078" b="-427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 descr="A green text on a black background  AI-generated content may be incorrect."/>
          <p:cNvSpPr/>
          <p:nvPr/>
        </p:nvSpPr>
        <p:spPr>
          <a:xfrm>
            <a:off x="712942" y="8010087"/>
            <a:ext cx="2410651" cy="1261573"/>
          </a:xfrm>
          <a:custGeom>
            <a:avLst/>
            <a:gdLst/>
            <a:ahLst/>
            <a:cxnLst/>
            <a:rect l="l" t="t" r="r" b="b"/>
            <a:pathLst>
              <a:path w="2410651" h="1261573">
                <a:moveTo>
                  <a:pt x="0" y="0"/>
                </a:moveTo>
                <a:lnTo>
                  <a:pt x="2410652" y="0"/>
                </a:lnTo>
                <a:lnTo>
                  <a:pt x="2410652" y="1261573"/>
                </a:lnTo>
                <a:lnTo>
                  <a:pt x="0" y="12615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 descr="A black background with blue text  AI-generated content may be incorrect."/>
          <p:cNvSpPr/>
          <p:nvPr/>
        </p:nvSpPr>
        <p:spPr>
          <a:xfrm>
            <a:off x="9521712" y="8826381"/>
            <a:ext cx="2614257" cy="816024"/>
          </a:xfrm>
          <a:custGeom>
            <a:avLst/>
            <a:gdLst/>
            <a:ahLst/>
            <a:cxnLst/>
            <a:rect l="l" t="t" r="r" b="b"/>
            <a:pathLst>
              <a:path w="2614257" h="816024">
                <a:moveTo>
                  <a:pt x="0" y="0"/>
                </a:moveTo>
                <a:lnTo>
                  <a:pt x="2614257" y="0"/>
                </a:lnTo>
                <a:lnTo>
                  <a:pt x="2614257" y="816024"/>
                </a:lnTo>
                <a:lnTo>
                  <a:pt x="0" y="816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499" t="-170488" r="-19503" b="-17482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 descr="Como conseguir cupons de desconto e economizar ainda mais em suas compras?"/>
          <p:cNvSpPr/>
          <p:nvPr/>
        </p:nvSpPr>
        <p:spPr>
          <a:xfrm>
            <a:off x="1728633" y="8859926"/>
            <a:ext cx="4298006" cy="1074501"/>
          </a:xfrm>
          <a:custGeom>
            <a:avLst/>
            <a:gdLst/>
            <a:ahLst/>
            <a:cxnLst/>
            <a:rect l="l" t="t" r="r" b="b"/>
            <a:pathLst>
              <a:path w="4298006" h="1074501">
                <a:moveTo>
                  <a:pt x="0" y="0"/>
                </a:moveTo>
                <a:lnTo>
                  <a:pt x="4298005" y="0"/>
                </a:lnTo>
                <a:lnTo>
                  <a:pt x="4298005" y="1074500"/>
                </a:lnTo>
                <a:lnTo>
                  <a:pt x="0" y="1074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 descr="Konami logo and symbol, meaning, history, PNG"/>
          <p:cNvSpPr/>
          <p:nvPr/>
        </p:nvSpPr>
        <p:spPr>
          <a:xfrm>
            <a:off x="3390493" y="8295351"/>
            <a:ext cx="3226170" cy="564574"/>
          </a:xfrm>
          <a:custGeom>
            <a:avLst/>
            <a:gdLst/>
            <a:ahLst/>
            <a:cxnLst/>
            <a:rect l="l" t="t" r="r" b="b"/>
            <a:pathLst>
              <a:path w="3226170" h="564574">
                <a:moveTo>
                  <a:pt x="0" y="0"/>
                </a:moveTo>
                <a:lnTo>
                  <a:pt x="3226170" y="0"/>
                </a:lnTo>
                <a:lnTo>
                  <a:pt x="3226170" y="564574"/>
                </a:lnTo>
                <a:lnTo>
                  <a:pt x="0" y="5645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10016" b="-11141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1911122" y="1920467"/>
            <a:ext cx="3036591" cy="822015"/>
          </a:xfrm>
          <a:custGeom>
            <a:avLst/>
            <a:gdLst/>
            <a:ahLst/>
            <a:cxnLst/>
            <a:rect l="l" t="t" r="r" b="b"/>
            <a:pathLst>
              <a:path w="3036591" h="822015">
                <a:moveTo>
                  <a:pt x="0" y="0"/>
                </a:moveTo>
                <a:lnTo>
                  <a:pt x="3036591" y="0"/>
                </a:lnTo>
                <a:lnTo>
                  <a:pt x="3036591" y="822015"/>
                </a:lnTo>
                <a:lnTo>
                  <a:pt x="0" y="8220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037" y="1640883"/>
            <a:ext cx="17647918" cy="8390229"/>
            <a:chOff x="0" y="0"/>
            <a:chExt cx="23530558" cy="11186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0561" cy="11186922"/>
            </a:xfrm>
            <a:custGeom>
              <a:avLst/>
              <a:gdLst/>
              <a:ahLst/>
              <a:cxnLst/>
              <a:rect l="l" t="t" r="r" b="b"/>
              <a:pathLst>
                <a:path w="23530561" h="11186922">
                  <a:moveTo>
                    <a:pt x="0" y="1864487"/>
                  </a:moveTo>
                  <a:cubicBezTo>
                    <a:pt x="0" y="834771"/>
                    <a:pt x="834771" y="0"/>
                    <a:pt x="1864487" y="0"/>
                  </a:cubicBezTo>
                  <a:lnTo>
                    <a:pt x="21666073" y="0"/>
                  </a:lnTo>
                  <a:cubicBezTo>
                    <a:pt x="22695788" y="0"/>
                    <a:pt x="23530561" y="834771"/>
                    <a:pt x="23530561" y="1864487"/>
                  </a:cubicBezTo>
                  <a:lnTo>
                    <a:pt x="23530561" y="9322435"/>
                  </a:lnTo>
                  <a:cubicBezTo>
                    <a:pt x="23530561" y="10352151"/>
                    <a:pt x="22695788" y="11186922"/>
                    <a:pt x="21666073" y="11186922"/>
                  </a:cubicBezTo>
                  <a:lnTo>
                    <a:pt x="1864487" y="11186922"/>
                  </a:lnTo>
                  <a:cubicBezTo>
                    <a:pt x="834771" y="11186922"/>
                    <a:pt x="0" y="10352151"/>
                    <a:pt x="0" y="93224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 descr="Twitter X Icon Images - Free Download on Freepik"/>
          <p:cNvSpPr/>
          <p:nvPr/>
        </p:nvSpPr>
        <p:spPr>
          <a:xfrm rot="-675779">
            <a:off x="2360470" y="1830039"/>
            <a:ext cx="1476200" cy="1476199"/>
          </a:xfrm>
          <a:custGeom>
            <a:avLst/>
            <a:gdLst/>
            <a:ahLst/>
            <a:cxnLst/>
            <a:rect l="l" t="t" r="r" b="b"/>
            <a:pathLst>
              <a:path w="1476200" h="1476199">
                <a:moveTo>
                  <a:pt x="0" y="0"/>
                </a:moveTo>
                <a:lnTo>
                  <a:pt x="1476200" y="0"/>
                </a:lnTo>
                <a:lnTo>
                  <a:pt x="1476200" y="1476199"/>
                </a:lnTo>
                <a:lnTo>
                  <a:pt x="0" y="1476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251732" y="-438382"/>
            <a:ext cx="17647921" cy="3152651"/>
            <a:chOff x="0" y="0"/>
            <a:chExt cx="23530561" cy="4203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0561" cy="3429610"/>
            </a:xfrm>
            <a:custGeom>
              <a:avLst/>
              <a:gdLst/>
              <a:ahLst/>
              <a:cxnLst/>
              <a:rect l="l" t="t" r="r" b="b"/>
              <a:pathLst>
                <a:path w="23530561" h="3429610">
                  <a:moveTo>
                    <a:pt x="0" y="0"/>
                  </a:moveTo>
                  <a:lnTo>
                    <a:pt x="23530561" y="0"/>
                  </a:lnTo>
                  <a:lnTo>
                    <a:pt x="23530561" y="3429610"/>
                  </a:lnTo>
                  <a:lnTo>
                    <a:pt x="0" y="342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4400"/>
              <a:ext cx="23530560" cy="3439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81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Cases de redes </a:t>
              </a:r>
              <a:r>
                <a:rPr lang="en-US" sz="81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sociais</a:t>
              </a:r>
              <a:endParaRPr lang="en-US" sz="81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sp>
        <p:nvSpPr>
          <p:cNvPr id="8" name="Freeform 8" descr="Samsung logo - 2025 IEEE CICC"/>
          <p:cNvSpPr/>
          <p:nvPr/>
        </p:nvSpPr>
        <p:spPr>
          <a:xfrm>
            <a:off x="7113206" y="5474803"/>
            <a:ext cx="2758805" cy="604862"/>
          </a:xfrm>
          <a:custGeom>
            <a:avLst/>
            <a:gdLst/>
            <a:ahLst/>
            <a:cxnLst/>
            <a:rect l="l" t="t" r="r" b="b"/>
            <a:pathLst>
              <a:path w="2758805" h="604862">
                <a:moveTo>
                  <a:pt x="0" y="0"/>
                </a:moveTo>
                <a:lnTo>
                  <a:pt x="2758804" y="0"/>
                </a:lnTo>
                <a:lnTo>
                  <a:pt x="2758804" y="604862"/>
                </a:lnTo>
                <a:lnTo>
                  <a:pt x="0" y="60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142" b="-1055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 descr="Baixe ícones gratuitos de Instagram em PNG e SVG"/>
          <p:cNvSpPr/>
          <p:nvPr/>
        </p:nvSpPr>
        <p:spPr>
          <a:xfrm rot="630926">
            <a:off x="786537" y="3057588"/>
            <a:ext cx="2898720" cy="2898720"/>
          </a:xfrm>
          <a:custGeom>
            <a:avLst/>
            <a:gdLst/>
            <a:ahLst/>
            <a:cxnLst/>
            <a:rect l="l" t="t" r="r" b="b"/>
            <a:pathLst>
              <a:path w="2898720" h="2898720">
                <a:moveTo>
                  <a:pt x="0" y="0"/>
                </a:moveTo>
                <a:lnTo>
                  <a:pt x="2898720" y="0"/>
                </a:lnTo>
                <a:lnTo>
                  <a:pt x="2898720" y="2898720"/>
                </a:lnTo>
                <a:lnTo>
                  <a:pt x="0" y="289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514452" y="3139648"/>
            <a:ext cx="1956312" cy="1062216"/>
          </a:xfrm>
          <a:custGeom>
            <a:avLst/>
            <a:gdLst/>
            <a:ahLst/>
            <a:cxnLst/>
            <a:rect l="l" t="t" r="r" b="b"/>
            <a:pathLst>
              <a:path w="1956312" h="1062216">
                <a:moveTo>
                  <a:pt x="0" y="0"/>
                </a:moveTo>
                <a:lnTo>
                  <a:pt x="1956312" y="0"/>
                </a:lnTo>
                <a:lnTo>
                  <a:pt x="1956312" y="1062216"/>
                </a:lnTo>
                <a:lnTo>
                  <a:pt x="0" y="1062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8948572" y="2219550"/>
            <a:ext cx="1537215" cy="832258"/>
          </a:xfrm>
          <a:custGeom>
            <a:avLst/>
            <a:gdLst/>
            <a:ahLst/>
            <a:cxnLst/>
            <a:rect l="l" t="t" r="r" b="b"/>
            <a:pathLst>
              <a:path w="1537215" h="832258">
                <a:moveTo>
                  <a:pt x="0" y="0"/>
                </a:moveTo>
                <a:lnTo>
                  <a:pt x="1537215" y="0"/>
                </a:lnTo>
                <a:lnTo>
                  <a:pt x="1537215" y="832258"/>
                </a:lnTo>
                <a:lnTo>
                  <a:pt x="0" y="832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 descr="corona-logo-0 – PNG e Vetor - Download de Logo"/>
          <p:cNvSpPr/>
          <p:nvPr/>
        </p:nvSpPr>
        <p:spPr>
          <a:xfrm>
            <a:off x="4479226" y="1855804"/>
            <a:ext cx="2522615" cy="1283844"/>
          </a:xfrm>
          <a:custGeom>
            <a:avLst/>
            <a:gdLst/>
            <a:ahLst/>
            <a:cxnLst/>
            <a:rect l="l" t="t" r="r" b="b"/>
            <a:pathLst>
              <a:path w="2522615" h="1283844">
                <a:moveTo>
                  <a:pt x="0" y="0"/>
                </a:moveTo>
                <a:lnTo>
                  <a:pt x="2522615" y="0"/>
                </a:lnTo>
                <a:lnTo>
                  <a:pt x="2522615" y="1283844"/>
                </a:lnTo>
                <a:lnTo>
                  <a:pt x="0" y="1283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9696" r="-41" b="-467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7067589" y="2020986"/>
            <a:ext cx="1537215" cy="1014633"/>
          </a:xfrm>
          <a:custGeom>
            <a:avLst/>
            <a:gdLst/>
            <a:ahLst/>
            <a:cxnLst/>
            <a:rect l="l" t="t" r="r" b="b"/>
            <a:pathLst>
              <a:path w="1537215" h="1014633">
                <a:moveTo>
                  <a:pt x="0" y="0"/>
                </a:moveTo>
                <a:lnTo>
                  <a:pt x="1537215" y="0"/>
                </a:lnTo>
                <a:lnTo>
                  <a:pt x="1537215" y="1014633"/>
                </a:lnTo>
                <a:lnTo>
                  <a:pt x="0" y="1014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A blue and white text on a black background  AI-generated content may be incorrect."/>
          <p:cNvSpPr/>
          <p:nvPr/>
        </p:nvSpPr>
        <p:spPr>
          <a:xfrm>
            <a:off x="4258491" y="3494368"/>
            <a:ext cx="2814490" cy="601459"/>
          </a:xfrm>
          <a:custGeom>
            <a:avLst/>
            <a:gdLst/>
            <a:ahLst/>
            <a:cxnLst/>
            <a:rect l="l" t="t" r="r" b="b"/>
            <a:pathLst>
              <a:path w="2814490" h="601459">
                <a:moveTo>
                  <a:pt x="0" y="0"/>
                </a:moveTo>
                <a:lnTo>
                  <a:pt x="2814491" y="0"/>
                </a:lnTo>
                <a:lnTo>
                  <a:pt x="2814491" y="601460"/>
                </a:lnTo>
                <a:lnTo>
                  <a:pt x="0" y="601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065" b="-225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 descr="Star (Disney+) – Wikipédia, a enciclopédia livre"/>
          <p:cNvSpPr/>
          <p:nvPr/>
        </p:nvSpPr>
        <p:spPr>
          <a:xfrm>
            <a:off x="4861626" y="5480823"/>
            <a:ext cx="1633206" cy="598842"/>
          </a:xfrm>
          <a:custGeom>
            <a:avLst/>
            <a:gdLst/>
            <a:ahLst/>
            <a:cxnLst/>
            <a:rect l="l" t="t" r="r" b="b"/>
            <a:pathLst>
              <a:path w="1633206" h="598842">
                <a:moveTo>
                  <a:pt x="0" y="0"/>
                </a:moveTo>
                <a:lnTo>
                  <a:pt x="1633206" y="0"/>
                </a:lnTo>
                <a:lnTo>
                  <a:pt x="1633206" y="598842"/>
                </a:lnTo>
                <a:lnTo>
                  <a:pt x="0" y="598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 descr="Cupom KaBuM! | 10% OFF Maio 2025"/>
          <p:cNvSpPr/>
          <p:nvPr/>
        </p:nvSpPr>
        <p:spPr>
          <a:xfrm>
            <a:off x="4592480" y="4045368"/>
            <a:ext cx="2701238" cy="1193275"/>
          </a:xfrm>
          <a:custGeom>
            <a:avLst/>
            <a:gdLst/>
            <a:ahLst/>
            <a:cxnLst/>
            <a:rect l="l" t="t" r="r" b="b"/>
            <a:pathLst>
              <a:path w="2701238" h="1193275">
                <a:moveTo>
                  <a:pt x="0" y="0"/>
                </a:moveTo>
                <a:lnTo>
                  <a:pt x="2701237" y="0"/>
                </a:lnTo>
                <a:lnTo>
                  <a:pt x="2701237" y="1193275"/>
                </a:lnTo>
                <a:lnTo>
                  <a:pt x="0" y="1193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7078" b="-427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 descr="A black background with blue text  AI-generated content may be incorrect."/>
          <p:cNvSpPr/>
          <p:nvPr/>
        </p:nvSpPr>
        <p:spPr>
          <a:xfrm>
            <a:off x="10395669" y="5473047"/>
            <a:ext cx="2176824" cy="679482"/>
          </a:xfrm>
          <a:custGeom>
            <a:avLst/>
            <a:gdLst/>
            <a:ahLst/>
            <a:cxnLst/>
            <a:rect l="l" t="t" r="r" b="b"/>
            <a:pathLst>
              <a:path w="2176824" h="679482">
                <a:moveTo>
                  <a:pt x="0" y="0"/>
                </a:moveTo>
                <a:lnTo>
                  <a:pt x="2176824" y="0"/>
                </a:lnTo>
                <a:lnTo>
                  <a:pt x="2176824" y="679482"/>
                </a:lnTo>
                <a:lnTo>
                  <a:pt x="0" y="6794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99" t="-170488" r="-19503" b="-17482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472684" y="4357424"/>
            <a:ext cx="2813270" cy="761560"/>
          </a:xfrm>
          <a:custGeom>
            <a:avLst/>
            <a:gdLst/>
            <a:ahLst/>
            <a:cxnLst/>
            <a:rect l="l" t="t" r="r" b="b"/>
            <a:pathLst>
              <a:path w="2813270" h="761560">
                <a:moveTo>
                  <a:pt x="0" y="0"/>
                </a:moveTo>
                <a:lnTo>
                  <a:pt x="2813269" y="0"/>
                </a:lnTo>
                <a:lnTo>
                  <a:pt x="2813269" y="761560"/>
                </a:lnTo>
                <a:lnTo>
                  <a:pt x="0" y="761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10912300" y="2340854"/>
            <a:ext cx="6537499" cy="2908488"/>
            <a:chOff x="0" y="0"/>
            <a:chExt cx="8716666" cy="3877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16666" cy="3877984"/>
            </a:xfrm>
            <a:custGeom>
              <a:avLst/>
              <a:gdLst/>
              <a:ahLst/>
              <a:cxnLst/>
              <a:rect l="l" t="t" r="r" b="b"/>
              <a:pathLst>
                <a:path w="8716666" h="3877984">
                  <a:moveTo>
                    <a:pt x="0" y="0"/>
                  </a:moveTo>
                  <a:lnTo>
                    <a:pt x="8716666" y="0"/>
                  </a:lnTo>
                  <a:lnTo>
                    <a:pt x="8716666" y="3877984"/>
                  </a:lnTo>
                  <a:lnTo>
                    <a:pt x="0" y="3877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8716666" cy="38779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Todas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as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marcas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citadas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aqui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já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me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contrataram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para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divulgar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seus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produtos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redes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sociais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, das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mais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variadas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formas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.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Vídeos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e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fotos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no feed,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publicações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stories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ou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até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mesmo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tweets.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1585" y="6046240"/>
            <a:ext cx="16748216" cy="4279079"/>
            <a:chOff x="0" y="0"/>
            <a:chExt cx="22330955" cy="57054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330955" cy="5416868"/>
            </a:xfrm>
            <a:custGeom>
              <a:avLst/>
              <a:gdLst/>
              <a:ahLst/>
              <a:cxnLst/>
              <a:rect l="l" t="t" r="r" b="b"/>
              <a:pathLst>
                <a:path w="22330955" h="5416868">
                  <a:moveTo>
                    <a:pt x="0" y="0"/>
                  </a:moveTo>
                  <a:lnTo>
                    <a:pt x="22330955" y="0"/>
                  </a:lnTo>
                  <a:lnTo>
                    <a:pt x="22330955" y="5416868"/>
                  </a:lnTo>
                  <a:lnTo>
                    <a:pt x="0" y="5416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7120"/>
              <a:ext cx="22330954" cy="55883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00"/>
                </a:lnSpc>
              </a:pP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Além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publicações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redes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sociais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algumas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delas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contrataram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produção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de podcasts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 </a:t>
              </a:r>
            </a:p>
            <a:p>
              <a:pPr marL="542925" lvl="1" indent="-271462" algn="l">
                <a:lnSpc>
                  <a:spcPts val="54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Samsung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patrocinou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todo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projeto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do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Vai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Catar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realizado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através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do portal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Jovem Nerd 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(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foram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29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episódios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publicados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durante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Copa do Mundo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2022, um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programa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diário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).</a:t>
              </a:r>
            </a:p>
            <a:p>
              <a:pPr marL="542925" lvl="1" indent="-271462" algn="l">
                <a:lnSpc>
                  <a:spcPts val="54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ESPN (Star+)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contratou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um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Mau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Acompanhado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sobre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Superbowl (NFL) 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de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2023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;</a:t>
              </a:r>
            </a:p>
            <a:p>
              <a:pPr marL="542925" lvl="1" indent="-271462" algn="l">
                <a:lnSpc>
                  <a:spcPts val="54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Paramount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contratou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um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Mau </a:t>
              </a:r>
              <a:r>
                <a:rPr lang="en-US" sz="30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Acompanhado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para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divulgar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filme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Sonic 3 </a:t>
              </a:r>
              <a:r>
                <a:rPr lang="en-US" sz="30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em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30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2024</a:t>
              </a:r>
              <a:r>
                <a:rPr lang="en-US" sz="30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;</a:t>
              </a:r>
            </a:p>
            <a:p>
              <a:pPr marL="542925" lvl="1" indent="-271462" algn="l">
                <a:lnSpc>
                  <a:spcPts val="3600"/>
                </a:lnSpc>
              </a:pPr>
              <a:endParaRPr lang="en-US" sz="3000" dirty="0">
                <a:solidFill>
                  <a:srgbClr val="212529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87489">
            <a:off x="8073830" y="460484"/>
            <a:ext cx="15532850" cy="12991110"/>
          </a:xfrm>
          <a:custGeom>
            <a:avLst/>
            <a:gdLst/>
            <a:ahLst/>
            <a:cxnLst/>
            <a:rect l="l" t="t" r="r" b="b"/>
            <a:pathLst>
              <a:path w="15532850" h="12991110">
                <a:moveTo>
                  <a:pt x="0" y="0"/>
                </a:moveTo>
                <a:lnTo>
                  <a:pt x="15532850" y="0"/>
                </a:lnTo>
                <a:lnTo>
                  <a:pt x="15532850" y="12991111"/>
                </a:lnTo>
                <a:lnTo>
                  <a:pt x="0" y="129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47825" y="7140126"/>
            <a:ext cx="5718737" cy="2700000"/>
            <a:chOff x="0" y="0"/>
            <a:chExt cx="7624982" cy="360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25080" cy="3600069"/>
            </a:xfrm>
            <a:custGeom>
              <a:avLst/>
              <a:gdLst/>
              <a:ahLst/>
              <a:cxnLst/>
              <a:rect l="l" t="t" r="r" b="b"/>
              <a:pathLst>
                <a:path w="7625080" h="3600069">
                  <a:moveTo>
                    <a:pt x="0" y="600075"/>
                  </a:moveTo>
                  <a:cubicBezTo>
                    <a:pt x="0" y="268605"/>
                    <a:pt x="268605" y="0"/>
                    <a:pt x="600075" y="0"/>
                  </a:cubicBezTo>
                  <a:lnTo>
                    <a:pt x="7025005" y="0"/>
                  </a:lnTo>
                  <a:cubicBezTo>
                    <a:pt x="7356348" y="0"/>
                    <a:pt x="7625080" y="268605"/>
                    <a:pt x="7625080" y="600075"/>
                  </a:cubicBezTo>
                  <a:lnTo>
                    <a:pt x="7625080" y="2999994"/>
                  </a:lnTo>
                  <a:cubicBezTo>
                    <a:pt x="7625080" y="3331337"/>
                    <a:pt x="7356475" y="3600069"/>
                    <a:pt x="7025005" y="3600069"/>
                  </a:cubicBezTo>
                  <a:lnTo>
                    <a:pt x="600075" y="3600069"/>
                  </a:lnTo>
                  <a:cubicBezTo>
                    <a:pt x="268605" y="3599942"/>
                    <a:pt x="0" y="3331337"/>
                    <a:pt x="0" y="2999994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7825" y="4929039"/>
            <a:ext cx="11210854" cy="2189328"/>
            <a:chOff x="0" y="0"/>
            <a:chExt cx="14947806" cy="291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47774" cy="2919095"/>
            </a:xfrm>
            <a:custGeom>
              <a:avLst/>
              <a:gdLst/>
              <a:ahLst/>
              <a:cxnLst/>
              <a:rect l="l" t="t" r="r" b="b"/>
              <a:pathLst>
                <a:path w="14947774" h="2919095">
                  <a:moveTo>
                    <a:pt x="0" y="486537"/>
                  </a:moveTo>
                  <a:cubicBezTo>
                    <a:pt x="0" y="217805"/>
                    <a:pt x="217805" y="0"/>
                    <a:pt x="486537" y="0"/>
                  </a:cubicBezTo>
                  <a:lnTo>
                    <a:pt x="14461237" y="0"/>
                  </a:lnTo>
                  <a:cubicBezTo>
                    <a:pt x="14729969" y="0"/>
                    <a:pt x="14947774" y="217805"/>
                    <a:pt x="14947774" y="486537"/>
                  </a:cubicBezTo>
                  <a:lnTo>
                    <a:pt x="14947774" y="2432558"/>
                  </a:lnTo>
                  <a:cubicBezTo>
                    <a:pt x="14947774" y="2701290"/>
                    <a:pt x="14729969" y="2919095"/>
                    <a:pt x="14461237" y="2919095"/>
                  </a:cubicBezTo>
                  <a:lnTo>
                    <a:pt x="486537" y="2919095"/>
                  </a:lnTo>
                  <a:cubicBezTo>
                    <a:pt x="217805" y="2919095"/>
                    <a:pt x="0" y="2701290"/>
                    <a:pt x="0" y="2432558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37538" y="1640883"/>
            <a:ext cx="5230420" cy="8390229"/>
            <a:chOff x="0" y="0"/>
            <a:chExt cx="6973894" cy="111869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3824" cy="11186923"/>
            </a:xfrm>
            <a:custGeom>
              <a:avLst/>
              <a:gdLst/>
              <a:ahLst/>
              <a:cxnLst/>
              <a:rect l="l" t="t" r="r" b="b"/>
              <a:pathLst>
                <a:path w="6973824" h="11186923">
                  <a:moveTo>
                    <a:pt x="0" y="1162304"/>
                  </a:moveTo>
                  <a:cubicBezTo>
                    <a:pt x="0" y="520446"/>
                    <a:pt x="520446" y="0"/>
                    <a:pt x="1162304" y="0"/>
                  </a:cubicBezTo>
                  <a:lnTo>
                    <a:pt x="5811520" y="0"/>
                  </a:lnTo>
                  <a:cubicBezTo>
                    <a:pt x="6453505" y="0"/>
                    <a:pt x="6973824" y="520446"/>
                    <a:pt x="6973824" y="1162304"/>
                  </a:cubicBezTo>
                  <a:lnTo>
                    <a:pt x="6973824" y="10024618"/>
                  </a:lnTo>
                  <a:cubicBezTo>
                    <a:pt x="6973824" y="10666603"/>
                    <a:pt x="6453378" y="11186923"/>
                    <a:pt x="5811520" y="11186923"/>
                  </a:cubicBezTo>
                  <a:lnTo>
                    <a:pt x="1162304" y="11186923"/>
                  </a:lnTo>
                  <a:cubicBezTo>
                    <a:pt x="520446" y="11186922"/>
                    <a:pt x="0" y="10666603"/>
                    <a:pt x="0" y="10024618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1082" y="2702712"/>
            <a:ext cx="9067799" cy="2189328"/>
            <a:chOff x="0" y="0"/>
            <a:chExt cx="12090398" cy="29191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90400" cy="2919095"/>
            </a:xfrm>
            <a:custGeom>
              <a:avLst/>
              <a:gdLst/>
              <a:ahLst/>
              <a:cxnLst/>
              <a:rect l="l" t="t" r="r" b="b"/>
              <a:pathLst>
                <a:path w="12090400" h="2919095">
                  <a:moveTo>
                    <a:pt x="0" y="486537"/>
                  </a:moveTo>
                  <a:cubicBezTo>
                    <a:pt x="0" y="217805"/>
                    <a:pt x="217805" y="0"/>
                    <a:pt x="486537" y="0"/>
                  </a:cubicBezTo>
                  <a:lnTo>
                    <a:pt x="11603863" y="0"/>
                  </a:lnTo>
                  <a:cubicBezTo>
                    <a:pt x="11872595" y="0"/>
                    <a:pt x="12090400" y="217805"/>
                    <a:pt x="12090400" y="486537"/>
                  </a:cubicBezTo>
                  <a:lnTo>
                    <a:pt x="12090400" y="2432558"/>
                  </a:lnTo>
                  <a:cubicBezTo>
                    <a:pt x="12090400" y="2701290"/>
                    <a:pt x="11872595" y="2919095"/>
                    <a:pt x="11603863" y="2919095"/>
                  </a:cubicBezTo>
                  <a:lnTo>
                    <a:pt x="486537" y="2919095"/>
                  </a:lnTo>
                  <a:cubicBezTo>
                    <a:pt x="217805" y="2919095"/>
                    <a:pt x="0" y="2701290"/>
                    <a:pt x="0" y="2432558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0037" y="-326695"/>
            <a:ext cx="17647921" cy="3038681"/>
            <a:chOff x="0" y="0"/>
            <a:chExt cx="23530561" cy="40515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30561" cy="3429610"/>
            </a:xfrm>
            <a:custGeom>
              <a:avLst/>
              <a:gdLst/>
              <a:ahLst/>
              <a:cxnLst/>
              <a:rect l="l" t="t" r="r" b="b"/>
              <a:pathLst>
                <a:path w="23530561" h="3429610">
                  <a:moveTo>
                    <a:pt x="0" y="0"/>
                  </a:moveTo>
                  <a:lnTo>
                    <a:pt x="23530561" y="0"/>
                  </a:lnTo>
                  <a:lnTo>
                    <a:pt x="23530561" y="3429610"/>
                  </a:lnTo>
                  <a:lnTo>
                    <a:pt x="0" y="342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2441"/>
              <a:ext cx="23530560" cy="3439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720"/>
                </a:lnSpc>
              </a:pPr>
              <a:r>
                <a:rPr lang="en-US" sz="81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Cases de podcasts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0037" y="1640883"/>
            <a:ext cx="12077750" cy="877163"/>
            <a:chOff x="0" y="0"/>
            <a:chExt cx="16103666" cy="1169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103667" cy="1169550"/>
            </a:xfrm>
            <a:custGeom>
              <a:avLst/>
              <a:gdLst/>
              <a:ahLst/>
              <a:cxnLst/>
              <a:rect l="l" t="t" r="r" b="b"/>
              <a:pathLst>
                <a:path w="16103667" h="1169550">
                  <a:moveTo>
                    <a:pt x="0" y="0"/>
                  </a:moveTo>
                  <a:lnTo>
                    <a:pt x="16103667" y="0"/>
                  </a:lnTo>
                  <a:lnTo>
                    <a:pt x="16103667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16103666" cy="1160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As marcas aqui notadas se interessaram pelo </a:t>
              </a:r>
              <a:r>
                <a:rPr lang="en-US" sz="24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público dos podcasts</a:t>
              </a:r>
              <a:r>
                <a:rPr lang="en-US" sz="24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que produzo, e aqui estão algumas </a:t>
              </a:r>
              <a:r>
                <a:rPr lang="en-US" sz="24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experiências</a:t>
              </a:r>
              <a:r>
                <a:rPr lang="en-US" sz="24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dessas parcerias de sucesso!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371774" y="4673703"/>
            <a:ext cx="2700000" cy="2700000"/>
          </a:xfrm>
          <a:custGeom>
            <a:avLst/>
            <a:gdLst/>
            <a:ahLst/>
            <a:cxnLst/>
            <a:rect l="l" t="t" r="r" b="b"/>
            <a:pathLst>
              <a:path w="2700000" h="2700000">
                <a:moveTo>
                  <a:pt x="0" y="0"/>
                </a:moveTo>
                <a:lnTo>
                  <a:pt x="2700000" y="0"/>
                </a:lnTo>
                <a:lnTo>
                  <a:pt x="2700000" y="2700000"/>
                </a:lnTo>
                <a:lnTo>
                  <a:pt x="0" y="27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4002746" y="308940"/>
            <a:ext cx="2700000" cy="2700000"/>
          </a:xfrm>
          <a:custGeom>
            <a:avLst/>
            <a:gdLst/>
            <a:ahLst/>
            <a:cxnLst/>
            <a:rect l="l" t="t" r="r" b="b"/>
            <a:pathLst>
              <a:path w="2700000" h="2700000">
                <a:moveTo>
                  <a:pt x="0" y="0"/>
                </a:moveTo>
                <a:lnTo>
                  <a:pt x="2700000" y="0"/>
                </a:lnTo>
                <a:lnTo>
                  <a:pt x="2700000" y="2700000"/>
                </a:lnTo>
                <a:lnTo>
                  <a:pt x="0" y="270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4515100" y="3155908"/>
            <a:ext cx="1675292" cy="1370433"/>
          </a:xfrm>
          <a:custGeom>
            <a:avLst/>
            <a:gdLst/>
            <a:ahLst/>
            <a:cxnLst/>
            <a:rect l="l" t="t" r="r" b="b"/>
            <a:pathLst>
              <a:path w="1675292" h="1370433">
                <a:moveTo>
                  <a:pt x="0" y="0"/>
                </a:moveTo>
                <a:lnTo>
                  <a:pt x="1675291" y="0"/>
                </a:lnTo>
                <a:lnTo>
                  <a:pt x="1675291" y="1370434"/>
                </a:lnTo>
                <a:lnTo>
                  <a:pt x="0" y="1370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 descr="Como conseguir cupons de desconto e economizar ainda mais em suas compras?"/>
          <p:cNvSpPr/>
          <p:nvPr/>
        </p:nvSpPr>
        <p:spPr>
          <a:xfrm>
            <a:off x="1059159" y="3530107"/>
            <a:ext cx="3443547" cy="629055"/>
          </a:xfrm>
          <a:custGeom>
            <a:avLst/>
            <a:gdLst/>
            <a:ahLst/>
            <a:cxnLst/>
            <a:rect l="l" t="t" r="r" b="b"/>
            <a:pathLst>
              <a:path w="3443547" h="629055">
                <a:moveTo>
                  <a:pt x="0" y="0"/>
                </a:moveTo>
                <a:lnTo>
                  <a:pt x="3443547" y="0"/>
                </a:lnTo>
                <a:lnTo>
                  <a:pt x="3443547" y="629055"/>
                </a:lnTo>
                <a:lnTo>
                  <a:pt x="0" y="629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115" b="-14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 descr="Konami logo and symbol, meaning, history, PNG"/>
          <p:cNvSpPr/>
          <p:nvPr/>
        </p:nvSpPr>
        <p:spPr>
          <a:xfrm>
            <a:off x="3438501" y="6415035"/>
            <a:ext cx="3253744" cy="569400"/>
          </a:xfrm>
          <a:custGeom>
            <a:avLst/>
            <a:gdLst/>
            <a:ahLst/>
            <a:cxnLst/>
            <a:rect l="l" t="t" r="r" b="b"/>
            <a:pathLst>
              <a:path w="3253744" h="569400">
                <a:moveTo>
                  <a:pt x="0" y="0"/>
                </a:moveTo>
                <a:lnTo>
                  <a:pt x="3253744" y="0"/>
                </a:lnTo>
                <a:lnTo>
                  <a:pt x="3253744" y="569400"/>
                </a:lnTo>
                <a:lnTo>
                  <a:pt x="0" y="569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0016" b="-11141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4576989" y="2940879"/>
            <a:ext cx="5256168" cy="1800494"/>
            <a:chOff x="0" y="0"/>
            <a:chExt cx="7008224" cy="24006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08224" cy="2400658"/>
            </a:xfrm>
            <a:custGeom>
              <a:avLst/>
              <a:gdLst/>
              <a:ahLst/>
              <a:cxnLst/>
              <a:rect l="l" t="t" r="r" b="b"/>
              <a:pathLst>
                <a:path w="7008224" h="2400658">
                  <a:moveTo>
                    <a:pt x="0" y="0"/>
                  </a:moveTo>
                  <a:lnTo>
                    <a:pt x="7008224" y="0"/>
                  </a:lnTo>
                  <a:lnTo>
                    <a:pt x="7008224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7008224" cy="2400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Uma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parceria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duradoura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! Já contratou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diversos spots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e até mesmo um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programa temático 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sobre o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mercado da bola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! 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9661260" y="2143953"/>
            <a:ext cx="2597419" cy="2597420"/>
          </a:xfrm>
          <a:custGeom>
            <a:avLst/>
            <a:gdLst/>
            <a:ahLst/>
            <a:cxnLst/>
            <a:rect l="l" t="t" r="r" b="b"/>
            <a:pathLst>
              <a:path w="2597419" h="2597420">
                <a:moveTo>
                  <a:pt x="0" y="0"/>
                </a:moveTo>
                <a:lnTo>
                  <a:pt x="2597419" y="0"/>
                </a:lnTo>
                <a:lnTo>
                  <a:pt x="2597419" y="2597419"/>
                </a:lnTo>
                <a:lnTo>
                  <a:pt x="0" y="2597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3277708" y="4979540"/>
            <a:ext cx="8822850" cy="1489369"/>
            <a:chOff x="0" y="0"/>
            <a:chExt cx="11763800" cy="19858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3800" cy="1846660"/>
            </a:xfrm>
            <a:custGeom>
              <a:avLst/>
              <a:gdLst/>
              <a:ahLst/>
              <a:cxnLst/>
              <a:rect l="l" t="t" r="r" b="b"/>
              <a:pathLst>
                <a:path w="11763800" h="1846660">
                  <a:moveTo>
                    <a:pt x="0" y="0"/>
                  </a:moveTo>
                  <a:lnTo>
                    <a:pt x="11763800" y="0"/>
                  </a:lnTo>
                  <a:lnTo>
                    <a:pt x="11763800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39165"/>
              <a:ext cx="11763800" cy="18466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Tivemos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prazer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fazer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uma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campanha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divulgação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do game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eFootball</a:t>
              </a:r>
              <a:r>
                <a:rPr lang="en-US" sz="27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PES 2020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 De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quebra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fomos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convidados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participar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do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evento</a:t>
              </a:r>
              <a:r>
                <a:rPr lang="en-US" sz="27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de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lançamento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!</a:t>
              </a:r>
            </a:p>
          </p:txBody>
        </p:sp>
      </p:grpSp>
      <p:sp>
        <p:nvSpPr>
          <p:cNvPr id="29" name="Freeform 29" descr="A green text on a black background  AI-generated content may be incorrect."/>
          <p:cNvSpPr/>
          <p:nvPr/>
        </p:nvSpPr>
        <p:spPr>
          <a:xfrm>
            <a:off x="2701866" y="7059736"/>
            <a:ext cx="2410652" cy="1261573"/>
          </a:xfrm>
          <a:custGeom>
            <a:avLst/>
            <a:gdLst/>
            <a:ahLst/>
            <a:cxnLst/>
            <a:rect l="l" t="t" r="r" b="b"/>
            <a:pathLst>
              <a:path w="2410652" h="1261573">
                <a:moveTo>
                  <a:pt x="0" y="0"/>
                </a:moveTo>
                <a:lnTo>
                  <a:pt x="2410652" y="0"/>
                </a:lnTo>
                <a:lnTo>
                  <a:pt x="2410652" y="1261574"/>
                </a:lnTo>
                <a:lnTo>
                  <a:pt x="0" y="1261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0" name="Group 30"/>
          <p:cNvGrpSpPr/>
          <p:nvPr/>
        </p:nvGrpSpPr>
        <p:grpSpPr>
          <a:xfrm>
            <a:off x="1047825" y="7967250"/>
            <a:ext cx="5718737" cy="1894694"/>
            <a:chOff x="0" y="0"/>
            <a:chExt cx="7624982" cy="25262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624982" cy="2400658"/>
            </a:xfrm>
            <a:custGeom>
              <a:avLst/>
              <a:gdLst/>
              <a:ahLst/>
              <a:cxnLst/>
              <a:rect l="l" t="t" r="r" b="b"/>
              <a:pathLst>
                <a:path w="7624982" h="2400658">
                  <a:moveTo>
                    <a:pt x="0" y="0"/>
                  </a:moveTo>
                  <a:lnTo>
                    <a:pt x="7624982" y="0"/>
                  </a:lnTo>
                  <a:lnTo>
                    <a:pt x="7624982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25601"/>
              <a:ext cx="7624982" cy="2400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Estamos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realizando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uma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campanha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(</a:t>
              </a:r>
              <a:r>
                <a:rPr lang="en-US" sz="27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de longa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duração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) de </a:t>
              </a:r>
              <a:r>
                <a:rPr lang="en-US" sz="27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spots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que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tocam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no </a:t>
              </a:r>
              <a:r>
                <a:rPr lang="en-US" sz="2700" dirty="0" err="1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início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dos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programas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entre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fevereiro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e </a:t>
              </a:r>
              <a:r>
                <a:rPr lang="en-US" sz="2700" b="1" dirty="0" err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junho</a:t>
              </a:r>
              <a:r>
                <a:rPr lang="en-US" sz="2700" dirty="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de 2025 .</a:t>
              </a:r>
            </a:p>
          </p:txBody>
        </p:sp>
      </p:grpSp>
      <p:sp>
        <p:nvSpPr>
          <p:cNvPr id="33" name="Freeform 33" descr="Two men posing for a picture  AI-generated content may be incorrect."/>
          <p:cNvSpPr/>
          <p:nvPr/>
        </p:nvSpPr>
        <p:spPr>
          <a:xfrm>
            <a:off x="7761175" y="6364534"/>
            <a:ext cx="4159743" cy="3610128"/>
          </a:xfrm>
          <a:custGeom>
            <a:avLst/>
            <a:gdLst/>
            <a:ahLst/>
            <a:cxnLst/>
            <a:rect l="l" t="t" r="r" b="b"/>
            <a:pathLst>
              <a:path w="4159743" h="3610128">
                <a:moveTo>
                  <a:pt x="0" y="0"/>
                </a:moveTo>
                <a:lnTo>
                  <a:pt x="4159743" y="0"/>
                </a:lnTo>
                <a:lnTo>
                  <a:pt x="4159743" y="3610128"/>
                </a:lnTo>
                <a:lnTo>
                  <a:pt x="0" y="3610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5123" b="-3878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4" name="Group 34"/>
          <p:cNvGrpSpPr/>
          <p:nvPr/>
        </p:nvGrpSpPr>
        <p:grpSpPr>
          <a:xfrm>
            <a:off x="13063297" y="4673310"/>
            <a:ext cx="4578894" cy="5124480"/>
            <a:chOff x="0" y="0"/>
            <a:chExt cx="6105192" cy="68326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05192" cy="6832640"/>
            </a:xfrm>
            <a:custGeom>
              <a:avLst/>
              <a:gdLst/>
              <a:ahLst/>
              <a:cxnLst/>
              <a:rect l="l" t="t" r="r" b="b"/>
              <a:pathLst>
                <a:path w="6105192" h="6832640">
                  <a:moveTo>
                    <a:pt x="0" y="0"/>
                  </a:moveTo>
                  <a:lnTo>
                    <a:pt x="6105192" y="0"/>
                  </a:lnTo>
                  <a:lnTo>
                    <a:pt x="6105192" y="6832640"/>
                  </a:lnTo>
                  <a:lnTo>
                    <a:pt x="0" y="683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6105192" cy="68326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Antes mesmo do podcast completar um ano de vida, fechamos uma parceria com a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NordVPN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a divulgação de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spots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nos programas.</a:t>
              </a:r>
            </a:p>
            <a:p>
              <a:pPr algn="ctr">
                <a:lnSpc>
                  <a:spcPts val="3240"/>
                </a:lnSpc>
              </a:pPr>
              <a:endParaRPr lang="en-US" sz="2700">
                <a:solidFill>
                  <a:srgbClr val="212529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campanha já foi renovada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três vezes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e até agora tivemos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sete programas 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publicidade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da </a:t>
              </a:r>
              <a:r>
                <a:rPr lang="en-US" sz="27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NordVPN</a:t>
              </a:r>
              <a:r>
                <a:rPr lang="en-US" sz="27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!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1664776" cy="10901420"/>
            <a:chOff x="0" y="0"/>
            <a:chExt cx="3072204" cy="2871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205" cy="2871156"/>
            </a:xfrm>
            <a:custGeom>
              <a:avLst/>
              <a:gdLst/>
              <a:ahLst/>
              <a:cxnLst/>
              <a:rect l="l" t="t" r="r" b="b"/>
              <a:pathLst>
                <a:path w="3072205" h="2871156">
                  <a:moveTo>
                    <a:pt x="0" y="0"/>
                  </a:moveTo>
                  <a:lnTo>
                    <a:pt x="3072205" y="0"/>
                  </a:lnTo>
                  <a:lnTo>
                    <a:pt x="3072205" y="2871156"/>
                  </a:lnTo>
                  <a:lnTo>
                    <a:pt x="0" y="2871156"/>
                  </a:lnTo>
                  <a:close/>
                </a:path>
              </a:pathLst>
            </a:custGeom>
            <a:solidFill>
              <a:srgbClr val="F0C65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3072204" cy="286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1490" y="-340243"/>
            <a:ext cx="10397967" cy="3047243"/>
            <a:chOff x="0" y="0"/>
            <a:chExt cx="13863956" cy="4062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63955" cy="3429610"/>
            </a:xfrm>
            <a:custGeom>
              <a:avLst/>
              <a:gdLst/>
              <a:ahLst/>
              <a:cxnLst/>
              <a:rect l="l" t="t" r="r" b="b"/>
              <a:pathLst>
                <a:path w="13863955" h="3429610">
                  <a:moveTo>
                    <a:pt x="0" y="0"/>
                  </a:moveTo>
                  <a:lnTo>
                    <a:pt x="13863955" y="0"/>
                  </a:lnTo>
                  <a:lnTo>
                    <a:pt x="13863955" y="3429610"/>
                  </a:lnTo>
                  <a:lnTo>
                    <a:pt x="0" y="342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3857"/>
              <a:ext cx="13863956" cy="3439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81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Formatos</a:t>
              </a:r>
              <a:r>
                <a:rPr lang="en-US" sz="81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8100" dirty="0">
                  <a:solidFill>
                    <a:srgbClr val="8B4AD4"/>
                  </a:solidFill>
                  <a:latin typeface="Gagalin"/>
                  <a:ea typeface="Gagalin"/>
                  <a:cs typeface="Gagalin"/>
                  <a:sym typeface="Gagalin"/>
                </a:rPr>
                <a:t>de </a:t>
              </a:r>
              <a:r>
                <a:rPr lang="en-US" sz="8100" dirty="0" err="1">
                  <a:solidFill>
                    <a:srgbClr val="8B4AD4"/>
                  </a:solidFill>
                  <a:latin typeface="Gagalin"/>
                  <a:ea typeface="Gagalin"/>
                  <a:cs typeface="Gagalin"/>
                  <a:sym typeface="Gagalin"/>
                </a:rPr>
                <a:t>mídia</a:t>
              </a:r>
              <a:endParaRPr lang="en-US" sz="8100" dirty="0">
                <a:solidFill>
                  <a:srgbClr val="8B4AD4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447134"/>
            <a:ext cx="9144000" cy="784830"/>
            <a:chOff x="0" y="0"/>
            <a:chExt cx="12192000" cy="1046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92000" cy="1046440"/>
            </a:xfrm>
            <a:custGeom>
              <a:avLst/>
              <a:gdLst/>
              <a:ahLst/>
              <a:cxnLst/>
              <a:rect l="l" t="t" r="r" b="b"/>
              <a:pathLst>
                <a:path w="12192000" h="1046440">
                  <a:moveTo>
                    <a:pt x="0" y="0"/>
                  </a:moveTo>
                  <a:lnTo>
                    <a:pt x="12192000" y="0"/>
                  </a:lnTo>
                  <a:lnTo>
                    <a:pt x="1219200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192000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Sugestões para redes sociais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7132"/>
            <a:ext cx="9144000" cy="784830"/>
            <a:chOff x="0" y="0"/>
            <a:chExt cx="12192000" cy="10464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92000" cy="1046440"/>
            </a:xfrm>
            <a:custGeom>
              <a:avLst/>
              <a:gdLst/>
              <a:ahLst/>
              <a:cxnLst/>
              <a:rect l="l" t="t" r="r" b="b"/>
              <a:pathLst>
                <a:path w="12192000" h="1046440">
                  <a:moveTo>
                    <a:pt x="0" y="0"/>
                  </a:moveTo>
                  <a:lnTo>
                    <a:pt x="12192000" y="0"/>
                  </a:lnTo>
                  <a:lnTo>
                    <a:pt x="1219200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192000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 dirty="0" err="1">
                  <a:solidFill>
                    <a:schemeClr val="bg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Sugestões</a:t>
              </a:r>
              <a:r>
                <a:rPr lang="en-US" sz="4200" b="1" dirty="0">
                  <a:solidFill>
                    <a:schemeClr val="bg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para podcasts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850" y="2297464"/>
            <a:ext cx="3093720" cy="2091656"/>
            <a:chOff x="0" y="0"/>
            <a:chExt cx="4124960" cy="27888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9850" y="4852053"/>
            <a:ext cx="3093720" cy="2091656"/>
            <a:chOff x="0" y="0"/>
            <a:chExt cx="4124960" cy="27888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850" y="7406642"/>
            <a:ext cx="3093720" cy="2091656"/>
            <a:chOff x="0" y="0"/>
            <a:chExt cx="4124960" cy="27888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850" y="2454561"/>
            <a:ext cx="3093720" cy="1246496"/>
            <a:chOff x="0" y="0"/>
            <a:chExt cx="4124960" cy="16619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24960" cy="1661994"/>
            </a:xfrm>
            <a:custGeom>
              <a:avLst/>
              <a:gdLst/>
              <a:ahLst/>
              <a:cxnLst/>
              <a:rect l="l" t="t" r="r" b="b"/>
              <a:pathLst>
                <a:path w="4124960" h="1661994">
                  <a:moveTo>
                    <a:pt x="0" y="0"/>
                  </a:moveTo>
                  <a:lnTo>
                    <a:pt x="4124960" y="0"/>
                  </a:lnTo>
                  <a:lnTo>
                    <a:pt x="4124960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124960" cy="16619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640"/>
                </a:lnSpc>
              </a:pPr>
              <a:r>
                <a:rPr lang="en-US" sz="7200" b="1" dirty="0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850" y="3655175"/>
            <a:ext cx="3093720" cy="692498"/>
            <a:chOff x="0" y="0"/>
            <a:chExt cx="4124960" cy="923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24960" cy="923330"/>
            </a:xfrm>
            <a:custGeom>
              <a:avLst/>
              <a:gdLst/>
              <a:ahLst/>
              <a:cxnLst/>
              <a:rect l="l" t="t" r="r" b="b"/>
              <a:pathLst>
                <a:path w="4124960" h="923330">
                  <a:moveTo>
                    <a:pt x="0" y="0"/>
                  </a:moveTo>
                  <a:lnTo>
                    <a:pt x="4124960" y="0"/>
                  </a:lnTo>
                  <a:lnTo>
                    <a:pt x="412496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124960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COMERCIAL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850" y="5104966"/>
            <a:ext cx="3093720" cy="1246496"/>
            <a:chOff x="0" y="0"/>
            <a:chExt cx="4124960" cy="16619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124960" cy="1661994"/>
            </a:xfrm>
            <a:custGeom>
              <a:avLst/>
              <a:gdLst/>
              <a:ahLst/>
              <a:cxnLst/>
              <a:rect l="l" t="t" r="r" b="b"/>
              <a:pathLst>
                <a:path w="4124960" h="1661994">
                  <a:moveTo>
                    <a:pt x="0" y="0"/>
                  </a:moveTo>
                  <a:lnTo>
                    <a:pt x="4124960" y="0"/>
                  </a:lnTo>
                  <a:lnTo>
                    <a:pt x="4124960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4124960" cy="16619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640"/>
                </a:lnSpc>
              </a:pPr>
              <a:r>
                <a:rPr lang="en-US" sz="7200" b="1" dirty="0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SPOT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850" y="6202448"/>
            <a:ext cx="3093720" cy="553998"/>
            <a:chOff x="0" y="0"/>
            <a:chExt cx="4124960" cy="7386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24960" cy="738664"/>
            </a:xfrm>
            <a:custGeom>
              <a:avLst/>
              <a:gdLst/>
              <a:ahLst/>
              <a:cxnLst/>
              <a:rect l="l" t="t" r="r" b="b"/>
              <a:pathLst>
                <a:path w="4124960" h="738664">
                  <a:moveTo>
                    <a:pt x="0" y="0"/>
                  </a:moveTo>
                  <a:lnTo>
                    <a:pt x="4124960" y="0"/>
                  </a:lnTo>
                  <a:lnTo>
                    <a:pt x="4124960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4124960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TESTEMUNHAL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99850" y="7888399"/>
            <a:ext cx="3093720" cy="692498"/>
            <a:chOff x="0" y="0"/>
            <a:chExt cx="4124960" cy="9233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24960" cy="923330"/>
            </a:xfrm>
            <a:custGeom>
              <a:avLst/>
              <a:gdLst/>
              <a:ahLst/>
              <a:cxnLst/>
              <a:rect l="l" t="t" r="r" b="b"/>
              <a:pathLst>
                <a:path w="4124960" h="923330">
                  <a:moveTo>
                    <a:pt x="0" y="0"/>
                  </a:moveTo>
                  <a:lnTo>
                    <a:pt x="4124960" y="0"/>
                  </a:lnTo>
                  <a:lnTo>
                    <a:pt x="412496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4124960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EPISÓDIO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499850" y="8525345"/>
            <a:ext cx="3093720" cy="692498"/>
            <a:chOff x="0" y="0"/>
            <a:chExt cx="4124960" cy="9233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124960" cy="923330"/>
            </a:xfrm>
            <a:custGeom>
              <a:avLst/>
              <a:gdLst/>
              <a:ahLst/>
              <a:cxnLst/>
              <a:rect l="l" t="t" r="r" b="b"/>
              <a:pathLst>
                <a:path w="4124960" h="923330">
                  <a:moveTo>
                    <a:pt x="0" y="0"/>
                  </a:moveTo>
                  <a:lnTo>
                    <a:pt x="4124960" y="0"/>
                  </a:lnTo>
                  <a:lnTo>
                    <a:pt x="412496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F0C656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4124960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TEMÁTICO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55849" y="2297464"/>
            <a:ext cx="3093720" cy="2091656"/>
            <a:chOff x="0" y="0"/>
            <a:chExt cx="4124960" cy="278887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55849" y="4852053"/>
            <a:ext cx="3093720" cy="2091656"/>
            <a:chOff x="0" y="0"/>
            <a:chExt cx="4124960" cy="278887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5849" y="7406642"/>
            <a:ext cx="3093720" cy="2091656"/>
            <a:chOff x="0" y="0"/>
            <a:chExt cx="4124960" cy="278887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124960" cy="2788920"/>
            </a:xfrm>
            <a:custGeom>
              <a:avLst/>
              <a:gdLst/>
              <a:ahLst/>
              <a:cxnLst/>
              <a:rect l="l" t="t" r="r" b="b"/>
              <a:pathLst>
                <a:path w="4124960" h="2788920">
                  <a:moveTo>
                    <a:pt x="0" y="464820"/>
                  </a:moveTo>
                  <a:cubicBezTo>
                    <a:pt x="0" y="208153"/>
                    <a:pt x="208153" y="0"/>
                    <a:pt x="464820" y="0"/>
                  </a:cubicBezTo>
                  <a:lnTo>
                    <a:pt x="3660140" y="0"/>
                  </a:lnTo>
                  <a:cubicBezTo>
                    <a:pt x="3916807" y="0"/>
                    <a:pt x="4124960" y="208153"/>
                    <a:pt x="4124960" y="464820"/>
                  </a:cubicBezTo>
                  <a:lnTo>
                    <a:pt x="4124960" y="2324100"/>
                  </a:lnTo>
                  <a:cubicBezTo>
                    <a:pt x="4124960" y="2580767"/>
                    <a:pt x="3916807" y="2788920"/>
                    <a:pt x="3660140" y="2788920"/>
                  </a:cubicBezTo>
                  <a:lnTo>
                    <a:pt x="464820" y="2788920"/>
                  </a:lnTo>
                  <a:cubicBezTo>
                    <a:pt x="208153" y="2788920"/>
                    <a:pt x="0" y="2580767"/>
                    <a:pt x="0" y="2324100"/>
                  </a:cubicBez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55849" y="2485505"/>
            <a:ext cx="3093720" cy="1061829"/>
            <a:chOff x="0" y="0"/>
            <a:chExt cx="4124960" cy="141577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124960" cy="1415772"/>
            </a:xfrm>
            <a:custGeom>
              <a:avLst/>
              <a:gdLst/>
              <a:ahLst/>
              <a:cxnLst/>
              <a:rect l="l" t="t" r="r" b="b"/>
              <a:pathLst>
                <a:path w="4124960" h="1415772">
                  <a:moveTo>
                    <a:pt x="0" y="0"/>
                  </a:moveTo>
                  <a:lnTo>
                    <a:pt x="4124960" y="0"/>
                  </a:lnTo>
                  <a:lnTo>
                    <a:pt x="4124960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4124960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STORY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55849" y="3290051"/>
            <a:ext cx="3093720" cy="1061829"/>
            <a:chOff x="0" y="0"/>
            <a:chExt cx="4124960" cy="141577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24960" cy="1415772"/>
            </a:xfrm>
            <a:custGeom>
              <a:avLst/>
              <a:gdLst/>
              <a:ahLst/>
              <a:cxnLst/>
              <a:rect l="l" t="t" r="r" b="b"/>
              <a:pathLst>
                <a:path w="4124960" h="1415772">
                  <a:moveTo>
                    <a:pt x="0" y="0"/>
                  </a:moveTo>
                  <a:lnTo>
                    <a:pt x="4124960" y="0"/>
                  </a:lnTo>
                  <a:lnTo>
                    <a:pt x="4124960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4124960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 dirty="0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DE 15 SEG.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dirty="0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 1 MINUTO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55849" y="5187989"/>
            <a:ext cx="3093720" cy="1154161"/>
            <a:chOff x="0" y="0"/>
            <a:chExt cx="4124960" cy="153888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124960" cy="1538882"/>
            </a:xfrm>
            <a:custGeom>
              <a:avLst/>
              <a:gdLst/>
              <a:ahLst/>
              <a:cxnLst/>
              <a:rect l="l" t="t" r="r" b="b"/>
              <a:pathLst>
                <a:path w="4124960" h="1538882">
                  <a:moveTo>
                    <a:pt x="0" y="0"/>
                  </a:moveTo>
                  <a:lnTo>
                    <a:pt x="4124960" y="0"/>
                  </a:lnTo>
                  <a:lnTo>
                    <a:pt x="4124960" y="1538882"/>
                  </a:lnTo>
                  <a:lnTo>
                    <a:pt x="0" y="1538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4124960" cy="15388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20"/>
                </a:lnSpc>
              </a:pPr>
              <a:r>
                <a:rPr lang="en-US" sz="6600" b="1" dirty="0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POST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55849" y="6114153"/>
            <a:ext cx="3093720" cy="692498"/>
            <a:chOff x="0" y="0"/>
            <a:chExt cx="4124960" cy="92333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124960" cy="923330"/>
            </a:xfrm>
            <a:custGeom>
              <a:avLst/>
              <a:gdLst/>
              <a:ahLst/>
              <a:cxnLst/>
              <a:rect l="l" t="t" r="r" b="b"/>
              <a:pathLst>
                <a:path w="4124960" h="923330">
                  <a:moveTo>
                    <a:pt x="0" y="0"/>
                  </a:moveTo>
                  <a:lnTo>
                    <a:pt x="4124960" y="0"/>
                  </a:lnTo>
                  <a:lnTo>
                    <a:pt x="412496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4124960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NO FEED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55849" y="7700106"/>
            <a:ext cx="3093720" cy="1615827"/>
            <a:chOff x="0" y="0"/>
            <a:chExt cx="4124960" cy="215443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124960" cy="2154436"/>
            </a:xfrm>
            <a:custGeom>
              <a:avLst/>
              <a:gdLst/>
              <a:ahLst/>
              <a:cxnLst/>
              <a:rect l="l" t="t" r="r" b="b"/>
              <a:pathLst>
                <a:path w="4124960" h="2154436">
                  <a:moveTo>
                    <a:pt x="0" y="0"/>
                  </a:moveTo>
                  <a:lnTo>
                    <a:pt x="4124960" y="0"/>
                  </a:lnTo>
                  <a:lnTo>
                    <a:pt x="4124960" y="2154436"/>
                  </a:lnTo>
                  <a:lnTo>
                    <a:pt x="0" y="21544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4124960" cy="21544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800" b="1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TWEET</a:t>
              </a:r>
            </a:p>
            <a:p>
              <a:pPr algn="ctr">
                <a:lnSpc>
                  <a:spcPts val="5759"/>
                </a:lnSpc>
              </a:pPr>
              <a:r>
                <a:rPr lang="en-US" sz="4800" b="1">
                  <a:solidFill>
                    <a:srgbClr val="8B4AD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&amp; AFINS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571490" y="2435964"/>
            <a:ext cx="5338583" cy="1800493"/>
            <a:chOff x="0" y="0"/>
            <a:chExt cx="7118110" cy="240065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118110" cy="2400658"/>
            </a:xfrm>
            <a:custGeom>
              <a:avLst/>
              <a:gdLst/>
              <a:ahLst/>
              <a:cxnLst/>
              <a:rect l="l" t="t" r="r" b="b"/>
              <a:pathLst>
                <a:path w="7118110" h="2400658">
                  <a:moveTo>
                    <a:pt x="0" y="0"/>
                  </a:moveTo>
                  <a:lnTo>
                    <a:pt x="7118110" y="0"/>
                  </a:lnTo>
                  <a:lnTo>
                    <a:pt x="7118110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7118110" cy="2400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FFFFFF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Seja através de imagem estática ou de um vídeo, com inserção de links e marcações desejadas – a publicação some após 24 horas.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3571488" y="4811624"/>
            <a:ext cx="5338582" cy="2215992"/>
            <a:chOff x="0" y="0"/>
            <a:chExt cx="7118110" cy="295465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118110" cy="2954656"/>
            </a:xfrm>
            <a:custGeom>
              <a:avLst/>
              <a:gdLst/>
              <a:ahLst/>
              <a:cxnLst/>
              <a:rect l="l" t="t" r="r" b="b"/>
              <a:pathLst>
                <a:path w="7118110" h="2954656">
                  <a:moveTo>
                    <a:pt x="0" y="0"/>
                  </a:moveTo>
                  <a:lnTo>
                    <a:pt x="7118110" y="0"/>
                  </a:lnTo>
                  <a:lnTo>
                    <a:pt x="711811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7118110" cy="29546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FFFFFF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A publicidade acontece através da publicação de um vídeo ou foto que permanecerá no feed para que possa ser visto e compartilhado por muito tempo.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3571486" y="7344477"/>
            <a:ext cx="5338583" cy="2215992"/>
            <a:chOff x="0" y="0"/>
            <a:chExt cx="7118110" cy="295465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7118110" cy="2954656"/>
            </a:xfrm>
            <a:custGeom>
              <a:avLst/>
              <a:gdLst/>
              <a:ahLst/>
              <a:cxnLst/>
              <a:rect l="l" t="t" r="r" b="b"/>
              <a:pathLst>
                <a:path w="7118110" h="2954656">
                  <a:moveTo>
                    <a:pt x="0" y="0"/>
                  </a:moveTo>
                  <a:lnTo>
                    <a:pt x="7118110" y="0"/>
                  </a:lnTo>
                  <a:lnTo>
                    <a:pt x="711811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7118110" cy="29546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FFFFFF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Pode ser com a replicação do conteúdo audiovisual (vídeo ou foto), com a inclusão de um texto e publicado no Twitter e no Bluesky.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715488" y="2237667"/>
            <a:ext cx="5338583" cy="2215992"/>
            <a:chOff x="0" y="0"/>
            <a:chExt cx="7118110" cy="295465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118110" cy="2954656"/>
            </a:xfrm>
            <a:custGeom>
              <a:avLst/>
              <a:gdLst/>
              <a:ahLst/>
              <a:cxnLst/>
              <a:rect l="l" t="t" r="r" b="b"/>
              <a:pathLst>
                <a:path w="7118110" h="2954656">
                  <a:moveTo>
                    <a:pt x="0" y="0"/>
                  </a:moveTo>
                  <a:lnTo>
                    <a:pt x="7118110" y="0"/>
                  </a:lnTo>
                  <a:lnTo>
                    <a:pt x="711811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0"/>
              <a:ext cx="7118110" cy="29546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Gravado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por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mim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ou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pelo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cliente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,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tem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duração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de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cerca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de 2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minutos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e é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repetido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por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quantos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episódios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forem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contratados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na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campanha</a:t>
              </a:r>
              <a:r>
                <a:rPr lang="en-US" sz="2700" b="1" dirty="0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.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2715486" y="4577613"/>
            <a:ext cx="5338583" cy="2631489"/>
            <a:chOff x="0" y="0"/>
            <a:chExt cx="7118110" cy="350865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118110" cy="3508652"/>
            </a:xfrm>
            <a:custGeom>
              <a:avLst/>
              <a:gdLst/>
              <a:ahLst/>
              <a:cxnLst/>
              <a:rect l="l" t="t" r="r" b="b"/>
              <a:pathLst>
                <a:path w="7118110" h="3508652">
                  <a:moveTo>
                    <a:pt x="0" y="0"/>
                  </a:moveTo>
                  <a:lnTo>
                    <a:pt x="7118110" y="0"/>
                  </a:lnTo>
                  <a:lnTo>
                    <a:pt x="7118110" y="3508652"/>
                  </a:lnTo>
                  <a:lnTo>
                    <a:pt x="0" y="3508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0"/>
              <a:ext cx="7118110" cy="35086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Com cerca de 2 a 5 minutos, permite que o briefing seja expandido e que possa dar um testemunho da experiência com o produto de forma mais natural e espontânea.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2715485" y="7403586"/>
            <a:ext cx="5338583" cy="2215992"/>
            <a:chOff x="0" y="0"/>
            <a:chExt cx="7118110" cy="295465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118110" cy="2954656"/>
            </a:xfrm>
            <a:custGeom>
              <a:avLst/>
              <a:gdLst/>
              <a:ahLst/>
              <a:cxnLst/>
              <a:rect l="l" t="t" r="r" b="b"/>
              <a:pathLst>
                <a:path w="7118110" h="2954656">
                  <a:moveTo>
                    <a:pt x="0" y="0"/>
                  </a:moveTo>
                  <a:lnTo>
                    <a:pt x="7118110" y="0"/>
                  </a:lnTo>
                  <a:lnTo>
                    <a:pt x="711811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0"/>
              <a:ext cx="7118110" cy="29546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chemeClr val="bg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É elaborado um episódio (cerca de 1h) com temática acordada junto ao cliente, inclui spot testemunhal e permite maior posicionamento de marca.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455043" y="4823762"/>
            <a:ext cx="5494763" cy="7368457"/>
          </a:xfrm>
          <a:custGeom>
            <a:avLst/>
            <a:gdLst/>
            <a:ahLst/>
            <a:cxnLst/>
            <a:rect l="l" t="t" r="r" b="b"/>
            <a:pathLst>
              <a:path w="5494763" h="7368457">
                <a:moveTo>
                  <a:pt x="0" y="0"/>
                </a:moveTo>
                <a:lnTo>
                  <a:pt x="5494764" y="0"/>
                </a:lnTo>
                <a:lnTo>
                  <a:pt x="5494764" y="7368457"/>
                </a:lnTo>
                <a:lnTo>
                  <a:pt x="0" y="736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39604" y="3072701"/>
            <a:ext cx="6508162" cy="6020745"/>
          </a:xfrm>
          <a:custGeom>
            <a:avLst/>
            <a:gdLst/>
            <a:ahLst/>
            <a:cxnLst/>
            <a:rect l="l" t="t" r="r" b="b"/>
            <a:pathLst>
              <a:path w="6508162" h="6020745">
                <a:moveTo>
                  <a:pt x="0" y="0"/>
                </a:moveTo>
                <a:lnTo>
                  <a:pt x="6508162" y="0"/>
                </a:lnTo>
                <a:lnTo>
                  <a:pt x="6508162" y="6020745"/>
                </a:lnTo>
                <a:lnTo>
                  <a:pt x="0" y="6020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2700000">
            <a:off x="11017396" y="-3095655"/>
            <a:ext cx="10575235" cy="8844742"/>
          </a:xfrm>
          <a:custGeom>
            <a:avLst/>
            <a:gdLst/>
            <a:ahLst/>
            <a:cxnLst/>
            <a:rect l="l" t="t" r="r" b="b"/>
            <a:pathLst>
              <a:path w="10575235" h="8844742">
                <a:moveTo>
                  <a:pt x="0" y="0"/>
                </a:moveTo>
                <a:lnTo>
                  <a:pt x="10575235" y="0"/>
                </a:lnTo>
                <a:lnTo>
                  <a:pt x="10575235" y="8844742"/>
                </a:lnTo>
                <a:lnTo>
                  <a:pt x="0" y="8844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548640" y="-403479"/>
            <a:ext cx="17190718" cy="3492917"/>
            <a:chOff x="0" y="0"/>
            <a:chExt cx="22920958" cy="4657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20958" cy="3819144"/>
            </a:xfrm>
            <a:custGeom>
              <a:avLst/>
              <a:gdLst/>
              <a:ahLst/>
              <a:cxnLst/>
              <a:rect l="l" t="t" r="r" b="b"/>
              <a:pathLst>
                <a:path w="22920958" h="3819144">
                  <a:moveTo>
                    <a:pt x="0" y="0"/>
                  </a:moveTo>
                  <a:lnTo>
                    <a:pt x="22920958" y="0"/>
                  </a:lnTo>
                  <a:lnTo>
                    <a:pt x="22920958" y="3819144"/>
                  </a:lnTo>
                  <a:lnTo>
                    <a:pt x="0" y="3819144"/>
                  </a:lnTo>
                  <a:close/>
                </a:path>
              </a:pathLst>
            </a:custGeom>
            <a:solidFill>
              <a:srgbClr val="EBF2F1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28553"/>
              <a:ext cx="22920958" cy="38286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800"/>
                </a:lnSpc>
              </a:pPr>
              <a:r>
                <a:rPr lang="en-US" sz="90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Campanhas</a:t>
              </a:r>
              <a:r>
                <a:rPr lang="en-US" sz="90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de </a:t>
              </a:r>
              <a:r>
                <a:rPr lang="en-US" sz="90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publicidade</a:t>
              </a:r>
              <a:endParaRPr lang="en-US" sz="9000" dirty="0">
                <a:solidFill>
                  <a:srgbClr val="EBF2F1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8640" y="1706374"/>
            <a:ext cx="17190717" cy="1234953"/>
            <a:chOff x="0" y="0"/>
            <a:chExt cx="22920956" cy="1646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20956" cy="1646604"/>
            </a:xfrm>
            <a:custGeom>
              <a:avLst/>
              <a:gdLst/>
              <a:ahLst/>
              <a:cxnLst/>
              <a:rect l="l" t="t" r="r" b="b"/>
              <a:pathLst>
                <a:path w="22920956" h="1646604">
                  <a:moveTo>
                    <a:pt x="0" y="0"/>
                  </a:moveTo>
                  <a:lnTo>
                    <a:pt x="22920956" y="0"/>
                  </a:lnTo>
                  <a:lnTo>
                    <a:pt x="22920956" y="1646604"/>
                  </a:lnTo>
                  <a:lnTo>
                    <a:pt x="0" y="16466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920956" cy="16466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Importante dizer que </a:t>
              </a:r>
              <a:r>
                <a:rPr lang="en-US" sz="30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não estou limitado </a:t>
              </a:r>
              <a:r>
                <a:rPr lang="en-US" sz="3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os formatos citados no slide anterior.</a:t>
              </a:r>
            </a:p>
            <a:p>
              <a:pPr algn="l">
                <a:lnSpc>
                  <a:spcPts val="5400"/>
                </a:lnSpc>
              </a:pPr>
              <a:r>
                <a:rPr lang="en-US" sz="3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Trabalho com </a:t>
              </a:r>
              <a:r>
                <a:rPr lang="en-US" sz="30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total abertura</a:t>
              </a:r>
              <a:r>
                <a:rPr lang="en-US" sz="3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para que possamos bolar a </a:t>
              </a:r>
              <a:r>
                <a:rPr lang="en-US" sz="30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campanha mais adequada</a:t>
              </a:r>
              <a:r>
                <a:rPr lang="en-US" sz="3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!</a:t>
              </a:r>
            </a:p>
          </p:txBody>
        </p:sp>
      </p:grpSp>
      <p:sp>
        <p:nvSpPr>
          <p:cNvPr id="11" name="Freeform 11" descr="Twitter X Icon Images - Free Download on Freepik"/>
          <p:cNvSpPr/>
          <p:nvPr/>
        </p:nvSpPr>
        <p:spPr>
          <a:xfrm rot="-794416">
            <a:off x="3893685" y="3445801"/>
            <a:ext cx="1241073" cy="1241073"/>
          </a:xfrm>
          <a:custGeom>
            <a:avLst/>
            <a:gdLst/>
            <a:ahLst/>
            <a:cxnLst/>
            <a:rect l="l" t="t" r="r" b="b"/>
            <a:pathLst>
              <a:path w="1241073" h="1241073">
                <a:moveTo>
                  <a:pt x="0" y="0"/>
                </a:moveTo>
                <a:lnTo>
                  <a:pt x="1241073" y="0"/>
                </a:lnTo>
                <a:lnTo>
                  <a:pt x="1241073" y="1241073"/>
                </a:lnTo>
                <a:lnTo>
                  <a:pt x="0" y="1241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623364">
            <a:off x="371878" y="3191286"/>
            <a:ext cx="3049349" cy="3049348"/>
          </a:xfrm>
          <a:custGeom>
            <a:avLst/>
            <a:gdLst/>
            <a:ahLst/>
            <a:cxnLst/>
            <a:rect l="l" t="t" r="r" b="b"/>
            <a:pathLst>
              <a:path w="3049349" h="3049348">
                <a:moveTo>
                  <a:pt x="0" y="0"/>
                </a:moveTo>
                <a:lnTo>
                  <a:pt x="3049349" y="0"/>
                </a:lnTo>
                <a:lnTo>
                  <a:pt x="3049349" y="3049348"/>
                </a:lnTo>
                <a:lnTo>
                  <a:pt x="0" y="30493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313493">
            <a:off x="4173405" y="6858470"/>
            <a:ext cx="2846868" cy="2846868"/>
          </a:xfrm>
          <a:custGeom>
            <a:avLst/>
            <a:gdLst/>
            <a:ahLst/>
            <a:cxnLst/>
            <a:rect l="l" t="t" r="r" b="b"/>
            <a:pathLst>
              <a:path w="2846868" h="2846868">
                <a:moveTo>
                  <a:pt x="0" y="0"/>
                </a:moveTo>
                <a:lnTo>
                  <a:pt x="2846868" y="0"/>
                </a:lnTo>
                <a:lnTo>
                  <a:pt x="2846868" y="2846868"/>
                </a:lnTo>
                <a:lnTo>
                  <a:pt x="0" y="2846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408417">
            <a:off x="5073700" y="4379193"/>
            <a:ext cx="1537348" cy="1537348"/>
          </a:xfrm>
          <a:custGeom>
            <a:avLst/>
            <a:gdLst/>
            <a:ahLst/>
            <a:cxnLst/>
            <a:rect l="l" t="t" r="r" b="b"/>
            <a:pathLst>
              <a:path w="1537348" h="1537348">
                <a:moveTo>
                  <a:pt x="0" y="0"/>
                </a:moveTo>
                <a:lnTo>
                  <a:pt x="1537349" y="0"/>
                </a:lnTo>
                <a:lnTo>
                  <a:pt x="1537349" y="1537349"/>
                </a:lnTo>
                <a:lnTo>
                  <a:pt x="0" y="1537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 descr="Baixe ícones gratuitos de Instagram em PNG e SVG"/>
          <p:cNvSpPr/>
          <p:nvPr/>
        </p:nvSpPr>
        <p:spPr>
          <a:xfrm rot="630926">
            <a:off x="2631365" y="5365809"/>
            <a:ext cx="2079641" cy="2079641"/>
          </a:xfrm>
          <a:custGeom>
            <a:avLst/>
            <a:gdLst/>
            <a:ahLst/>
            <a:cxnLst/>
            <a:rect l="l" t="t" r="r" b="b"/>
            <a:pathLst>
              <a:path w="2079641" h="2079641">
                <a:moveTo>
                  <a:pt x="0" y="0"/>
                </a:moveTo>
                <a:lnTo>
                  <a:pt x="2079640" y="0"/>
                </a:lnTo>
                <a:lnTo>
                  <a:pt x="2079640" y="2079640"/>
                </a:lnTo>
                <a:lnTo>
                  <a:pt x="0" y="2079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407820">
            <a:off x="1066856" y="6950303"/>
            <a:ext cx="1659395" cy="1997374"/>
          </a:xfrm>
          <a:custGeom>
            <a:avLst/>
            <a:gdLst/>
            <a:ahLst/>
            <a:cxnLst/>
            <a:rect l="l" t="t" r="r" b="b"/>
            <a:pathLst>
              <a:path w="1659395" h="1997374">
                <a:moveTo>
                  <a:pt x="0" y="0"/>
                </a:moveTo>
                <a:lnTo>
                  <a:pt x="1659394" y="0"/>
                </a:lnTo>
                <a:lnTo>
                  <a:pt x="1659394" y="1997375"/>
                </a:lnTo>
                <a:lnTo>
                  <a:pt x="0" y="1997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6840174" y="3142774"/>
            <a:ext cx="10698480" cy="3723713"/>
            <a:chOff x="0" y="0"/>
            <a:chExt cx="14264640" cy="4964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264639" cy="4247316"/>
            </a:xfrm>
            <a:custGeom>
              <a:avLst/>
              <a:gdLst/>
              <a:ahLst/>
              <a:cxnLst/>
              <a:rect l="l" t="t" r="r" b="b"/>
              <a:pathLst>
                <a:path w="14264639" h="4247316">
                  <a:moveTo>
                    <a:pt x="0" y="0"/>
                  </a:moveTo>
                  <a:lnTo>
                    <a:pt x="14264639" y="0"/>
                  </a:lnTo>
                  <a:lnTo>
                    <a:pt x="14264639" y="4247316"/>
                  </a:lnTo>
                  <a:lnTo>
                    <a:pt x="0" y="4247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08109"/>
              <a:ext cx="14264640" cy="42568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20"/>
                </a:lnSpc>
              </a:pP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E </a:t>
              </a:r>
              <a:r>
                <a:rPr lang="en-US" sz="66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sugiro</a:t>
              </a: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66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muito</a:t>
              </a: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que </a:t>
              </a:r>
              <a:r>
                <a:rPr lang="en-US" sz="66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façamos</a:t>
              </a: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66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campanhas</a:t>
              </a: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6600" dirty="0" err="1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cruzadas</a:t>
              </a:r>
              <a:r>
                <a:rPr lang="en-US" sz="66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48997" y="6310080"/>
            <a:ext cx="9990360" cy="3277821"/>
            <a:chOff x="0" y="0"/>
            <a:chExt cx="13320480" cy="43704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0480" cy="4370428"/>
            </a:xfrm>
            <a:custGeom>
              <a:avLst/>
              <a:gdLst/>
              <a:ahLst/>
              <a:cxnLst/>
              <a:rect l="l" t="t" r="r" b="b"/>
              <a:pathLst>
                <a:path w="13320480" h="4370428">
                  <a:moveTo>
                    <a:pt x="0" y="0"/>
                  </a:moveTo>
                  <a:lnTo>
                    <a:pt x="13320480" y="0"/>
                  </a:lnTo>
                  <a:lnTo>
                    <a:pt x="13320480" y="4370428"/>
                  </a:lnTo>
                  <a:lnTo>
                    <a:pt x="0" y="4370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320480" cy="4370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Unindo: </a:t>
              </a:r>
              <a:r>
                <a:rPr lang="en-US" sz="36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Publicações nos perfis das </a:t>
              </a: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minhas redes sociais particulares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+</a:t>
              </a:r>
              <a:r>
                <a:rPr lang="en-US" sz="36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Publicações nas redes sociais dos </a:t>
              </a: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podcasts</a:t>
              </a:r>
              <a:r>
                <a:rPr lang="en-US" sz="36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+</a:t>
              </a:r>
              <a:r>
                <a:rPr lang="en-US" sz="36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Publicidade em áudio </a:t>
              </a:r>
              <a:r>
                <a:rPr lang="en-US" sz="36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nos episódios </a:t>
              </a:r>
              <a:r>
                <a:rPr lang="en-US" sz="36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publicados!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72937" y="1191239"/>
            <a:ext cx="12053372" cy="10212494"/>
          </a:xfrm>
          <a:custGeom>
            <a:avLst/>
            <a:gdLst/>
            <a:ahLst/>
            <a:cxnLst/>
            <a:rect l="l" t="t" r="r" b="b"/>
            <a:pathLst>
              <a:path w="12053372" h="10212494">
                <a:moveTo>
                  <a:pt x="0" y="0"/>
                </a:moveTo>
                <a:lnTo>
                  <a:pt x="12053373" y="0"/>
                </a:lnTo>
                <a:lnTo>
                  <a:pt x="12053373" y="10212493"/>
                </a:lnTo>
                <a:lnTo>
                  <a:pt x="0" y="1021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570044" y="1472472"/>
            <a:ext cx="7398244" cy="7342056"/>
            <a:chOff x="0" y="0"/>
            <a:chExt cx="9864326" cy="97894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4344" cy="9789414"/>
            </a:xfrm>
            <a:custGeom>
              <a:avLst/>
              <a:gdLst/>
              <a:ahLst/>
              <a:cxnLst/>
              <a:rect l="l" t="t" r="r" b="b"/>
              <a:pathLst>
                <a:path w="9864344" h="9789414">
                  <a:moveTo>
                    <a:pt x="69850" y="0"/>
                  </a:moveTo>
                  <a:lnTo>
                    <a:pt x="9794494" y="0"/>
                  </a:lnTo>
                  <a:cubicBezTo>
                    <a:pt x="9833101" y="0"/>
                    <a:pt x="9864344" y="31242"/>
                    <a:pt x="9864344" y="69850"/>
                  </a:cubicBezTo>
                  <a:lnTo>
                    <a:pt x="9864344" y="9719564"/>
                  </a:lnTo>
                  <a:cubicBezTo>
                    <a:pt x="9864344" y="9758172"/>
                    <a:pt x="9833101" y="9789414"/>
                    <a:pt x="9794494" y="9789414"/>
                  </a:cubicBezTo>
                  <a:lnTo>
                    <a:pt x="69850" y="9789414"/>
                  </a:lnTo>
                  <a:cubicBezTo>
                    <a:pt x="31242" y="9789414"/>
                    <a:pt x="0" y="9758172"/>
                    <a:pt x="0" y="9719564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9719564"/>
                  </a:lnTo>
                  <a:lnTo>
                    <a:pt x="69850" y="9719564"/>
                  </a:lnTo>
                  <a:lnTo>
                    <a:pt x="69850" y="9649714"/>
                  </a:lnTo>
                  <a:lnTo>
                    <a:pt x="9794494" y="9649714"/>
                  </a:lnTo>
                  <a:lnTo>
                    <a:pt x="9794494" y="9719564"/>
                  </a:lnTo>
                  <a:lnTo>
                    <a:pt x="9724644" y="9719564"/>
                  </a:lnTo>
                  <a:lnTo>
                    <a:pt x="9724644" y="69850"/>
                  </a:lnTo>
                  <a:lnTo>
                    <a:pt x="9794494" y="69850"/>
                  </a:lnTo>
                  <a:lnTo>
                    <a:pt x="9794494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02221"/>
            <a:ext cx="7398244" cy="7342056"/>
            <a:chOff x="0" y="0"/>
            <a:chExt cx="9864326" cy="9789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4344" cy="9789414"/>
            </a:xfrm>
            <a:custGeom>
              <a:avLst/>
              <a:gdLst/>
              <a:ahLst/>
              <a:cxnLst/>
              <a:rect l="l" t="t" r="r" b="b"/>
              <a:pathLst>
                <a:path w="9864344" h="9789414">
                  <a:moveTo>
                    <a:pt x="69850" y="0"/>
                  </a:moveTo>
                  <a:lnTo>
                    <a:pt x="9794494" y="0"/>
                  </a:lnTo>
                  <a:cubicBezTo>
                    <a:pt x="9833101" y="0"/>
                    <a:pt x="9864344" y="31242"/>
                    <a:pt x="9864344" y="69850"/>
                  </a:cubicBezTo>
                  <a:lnTo>
                    <a:pt x="9864344" y="9719564"/>
                  </a:lnTo>
                  <a:cubicBezTo>
                    <a:pt x="9864344" y="9758172"/>
                    <a:pt x="9833101" y="9789414"/>
                    <a:pt x="9794494" y="9789414"/>
                  </a:cubicBezTo>
                  <a:lnTo>
                    <a:pt x="69850" y="9789414"/>
                  </a:lnTo>
                  <a:cubicBezTo>
                    <a:pt x="31242" y="9789414"/>
                    <a:pt x="0" y="9758172"/>
                    <a:pt x="0" y="9719564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9719564"/>
                  </a:lnTo>
                  <a:lnTo>
                    <a:pt x="69850" y="9719564"/>
                  </a:lnTo>
                  <a:lnTo>
                    <a:pt x="69850" y="9649714"/>
                  </a:lnTo>
                  <a:lnTo>
                    <a:pt x="9794494" y="9649714"/>
                  </a:lnTo>
                  <a:lnTo>
                    <a:pt x="9794494" y="9719564"/>
                  </a:lnTo>
                  <a:lnTo>
                    <a:pt x="9724644" y="9719564"/>
                  </a:lnTo>
                  <a:lnTo>
                    <a:pt x="9724644" y="69850"/>
                  </a:lnTo>
                  <a:lnTo>
                    <a:pt x="9794494" y="69850"/>
                  </a:lnTo>
                  <a:lnTo>
                    <a:pt x="9794494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 descr="A person with a beard and mustache wearing glasses and giving a thumbs up  AI-generated content may be incorrect."/>
          <p:cNvSpPr/>
          <p:nvPr/>
        </p:nvSpPr>
        <p:spPr>
          <a:xfrm>
            <a:off x="-605667" y="612446"/>
            <a:ext cx="9749667" cy="9674554"/>
          </a:xfrm>
          <a:custGeom>
            <a:avLst/>
            <a:gdLst/>
            <a:ahLst/>
            <a:cxnLst/>
            <a:rect l="l" t="t" r="r" b="b"/>
            <a:pathLst>
              <a:path w="9749667" h="9674554">
                <a:moveTo>
                  <a:pt x="0" y="0"/>
                </a:moveTo>
                <a:lnTo>
                  <a:pt x="9749667" y="0"/>
                </a:lnTo>
                <a:lnTo>
                  <a:pt x="9749667" y="9674554"/>
                </a:lnTo>
                <a:lnTo>
                  <a:pt x="0" y="967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62" t="-1971" r="-44838" b="-213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447124" y="-4741570"/>
            <a:ext cx="10534539" cy="8925627"/>
          </a:xfrm>
          <a:custGeom>
            <a:avLst/>
            <a:gdLst/>
            <a:ahLst/>
            <a:cxnLst/>
            <a:rect l="l" t="t" r="r" b="b"/>
            <a:pathLst>
              <a:path w="10534539" h="8925627">
                <a:moveTo>
                  <a:pt x="0" y="0"/>
                </a:moveTo>
                <a:lnTo>
                  <a:pt x="10534538" y="0"/>
                </a:lnTo>
                <a:lnTo>
                  <a:pt x="10534538" y="8925627"/>
                </a:lnTo>
                <a:lnTo>
                  <a:pt x="0" y="8925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8882046" y="360126"/>
            <a:ext cx="8606247" cy="4976204"/>
            <a:chOff x="0" y="0"/>
            <a:chExt cx="11474996" cy="66349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74996" cy="5647944"/>
            </a:xfrm>
            <a:custGeom>
              <a:avLst/>
              <a:gdLst/>
              <a:ahLst/>
              <a:cxnLst/>
              <a:rect l="l" t="t" r="r" b="b"/>
              <a:pathLst>
                <a:path w="11474996" h="5647944">
                  <a:moveTo>
                    <a:pt x="0" y="0"/>
                  </a:moveTo>
                  <a:lnTo>
                    <a:pt x="11474996" y="0"/>
                  </a:lnTo>
                  <a:lnTo>
                    <a:pt x="11474996" y="5647944"/>
                  </a:lnTo>
                  <a:lnTo>
                    <a:pt x="0" y="5647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7469"/>
              <a:ext cx="11474996" cy="56574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800"/>
                </a:lnSpc>
              </a:pPr>
              <a:r>
                <a:rPr lang="en-US" sz="90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Bora </a:t>
              </a:r>
              <a:r>
                <a:rPr lang="en-US" sz="90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trabalhar</a:t>
              </a:r>
              <a:r>
                <a:rPr lang="en-US" sz="90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90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juntos</a:t>
              </a:r>
              <a:r>
                <a:rPr lang="en-US" sz="90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7844277"/>
            <a:ext cx="8606247" cy="784830"/>
            <a:chOff x="0" y="0"/>
            <a:chExt cx="11474996" cy="10464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74996" cy="1046440"/>
            </a:xfrm>
            <a:custGeom>
              <a:avLst/>
              <a:gdLst/>
              <a:ahLst/>
              <a:cxnLst/>
              <a:rect l="l" t="t" r="r" b="b"/>
              <a:pathLst>
                <a:path w="11474996" h="1046440">
                  <a:moveTo>
                    <a:pt x="0" y="0"/>
                  </a:moveTo>
                  <a:lnTo>
                    <a:pt x="11474996" y="0"/>
                  </a:lnTo>
                  <a:lnTo>
                    <a:pt x="1147499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1474996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Acesse</a:t>
              </a:r>
              <a:r>
                <a:rPr lang="en-US" sz="42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! </a:t>
              </a:r>
              <a:r>
                <a:rPr lang="en-US" sz="4200" b="1" u="sng" dirty="0">
                  <a:solidFill>
                    <a:schemeClr val="bg1"/>
                  </a:solidFill>
                  <a:latin typeface="Nunito Bold"/>
                  <a:ea typeface="Nunito Bold"/>
                  <a:cs typeface="Nunito Bold"/>
                  <a:sym typeface="Nunito Bold"/>
                  <a:hlinkClick r:id="rId5" tooltip="http://www.vidane.com.br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www.vidane.com.br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4427920"/>
            <a:ext cx="8606247" cy="1431161"/>
            <a:chOff x="0" y="0"/>
            <a:chExt cx="11474996" cy="19082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74996" cy="1908214"/>
            </a:xfrm>
            <a:custGeom>
              <a:avLst/>
              <a:gdLst/>
              <a:ahLst/>
              <a:cxnLst/>
              <a:rect l="l" t="t" r="r" b="b"/>
              <a:pathLst>
                <a:path w="11474996" h="1908214">
                  <a:moveTo>
                    <a:pt x="0" y="0"/>
                  </a:moveTo>
                  <a:lnTo>
                    <a:pt x="11474996" y="0"/>
                  </a:lnTo>
                  <a:lnTo>
                    <a:pt x="11474996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1474996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Me </a:t>
              </a:r>
              <a:r>
                <a:rPr lang="en-US" sz="42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liga</a:t>
              </a:r>
              <a:r>
                <a:rPr lang="en-US" sz="4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ou vem de </a:t>
              </a:r>
              <a:r>
                <a:rPr lang="en-US" sz="42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ZAP</a:t>
              </a:r>
              <a:r>
                <a:rPr lang="en-US" sz="4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! </a:t>
              </a:r>
            </a:p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(11) 95054-3079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6020701"/>
            <a:ext cx="8606247" cy="1431161"/>
            <a:chOff x="0" y="0"/>
            <a:chExt cx="11474996" cy="19082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74996" cy="1908214"/>
            </a:xfrm>
            <a:custGeom>
              <a:avLst/>
              <a:gdLst/>
              <a:ahLst/>
              <a:cxnLst/>
              <a:rect l="l" t="t" r="r" b="b"/>
              <a:pathLst>
                <a:path w="11474996" h="1908214">
                  <a:moveTo>
                    <a:pt x="0" y="0"/>
                  </a:moveTo>
                  <a:lnTo>
                    <a:pt x="11474996" y="0"/>
                  </a:lnTo>
                  <a:lnTo>
                    <a:pt x="11474996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1474996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Ou </a:t>
              </a:r>
              <a:r>
                <a:rPr lang="en-US" sz="42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manda</a:t>
              </a: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um </a:t>
              </a:r>
              <a:r>
                <a:rPr lang="en-US" sz="4200" b="1" dirty="0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e-mail</a:t>
              </a: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42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mesmo</a:t>
              </a:r>
              <a:r>
                <a:rPr lang="en-US" sz="42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...</a:t>
              </a:r>
            </a:p>
            <a:p>
              <a:pPr algn="l">
                <a:lnSpc>
                  <a:spcPts val="5040"/>
                </a:lnSpc>
              </a:pPr>
              <a:r>
                <a:rPr lang="en-US" sz="4200" b="1" u="sng" dirty="0">
                  <a:solidFill>
                    <a:schemeClr val="bg1"/>
                  </a:solidFill>
                  <a:latin typeface="Nunito Bold"/>
                  <a:ea typeface="Nunito Bold"/>
                  <a:cs typeface="Nunito Bold"/>
                  <a:sym typeface="Nunito Bold"/>
                  <a:hlinkClick r:id="rId6" tooltip="mailto:vitorfaglioni@gmail.com?subject=Bora%20trabalhar%20juntos,%20Vidane?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vitorfaglioni@gmail.com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763055" y="1741431"/>
            <a:ext cx="1327855" cy="1473348"/>
          </a:xfrm>
          <a:custGeom>
            <a:avLst/>
            <a:gdLst/>
            <a:ahLst/>
            <a:cxnLst/>
            <a:rect l="l" t="t" r="r" b="b"/>
            <a:pathLst>
              <a:path w="1327855" h="1473348">
                <a:moveTo>
                  <a:pt x="0" y="0"/>
                </a:moveTo>
                <a:lnTo>
                  <a:pt x="1327855" y="0"/>
                </a:lnTo>
                <a:lnTo>
                  <a:pt x="1327855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5602" y="2400825"/>
            <a:ext cx="6158175" cy="7886175"/>
            <a:chOff x="0" y="0"/>
            <a:chExt cx="8210900" cy="10514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10931" cy="10514838"/>
            </a:xfrm>
            <a:custGeom>
              <a:avLst/>
              <a:gdLst/>
              <a:ahLst/>
              <a:cxnLst/>
              <a:rect l="l" t="t" r="r" b="b"/>
              <a:pathLst>
                <a:path w="8210931" h="10514838">
                  <a:moveTo>
                    <a:pt x="69850" y="0"/>
                  </a:moveTo>
                  <a:lnTo>
                    <a:pt x="8141081" y="0"/>
                  </a:lnTo>
                  <a:cubicBezTo>
                    <a:pt x="8179689" y="0"/>
                    <a:pt x="8210931" y="31242"/>
                    <a:pt x="8210931" y="69850"/>
                  </a:cubicBezTo>
                  <a:lnTo>
                    <a:pt x="8210931" y="10444988"/>
                  </a:lnTo>
                  <a:cubicBezTo>
                    <a:pt x="8210931" y="10483596"/>
                    <a:pt x="8179689" y="10514838"/>
                    <a:pt x="8141081" y="10514838"/>
                  </a:cubicBezTo>
                  <a:lnTo>
                    <a:pt x="69850" y="10514838"/>
                  </a:lnTo>
                  <a:cubicBezTo>
                    <a:pt x="31242" y="10514838"/>
                    <a:pt x="0" y="10483596"/>
                    <a:pt x="0" y="10444988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10444988"/>
                  </a:lnTo>
                  <a:lnTo>
                    <a:pt x="69850" y="10444988"/>
                  </a:lnTo>
                  <a:lnTo>
                    <a:pt x="69850" y="10375138"/>
                  </a:lnTo>
                  <a:lnTo>
                    <a:pt x="8141081" y="10375138"/>
                  </a:lnTo>
                  <a:lnTo>
                    <a:pt x="8141081" y="10444988"/>
                  </a:lnTo>
                  <a:lnTo>
                    <a:pt x="8071231" y="10444988"/>
                  </a:lnTo>
                  <a:lnTo>
                    <a:pt x="8071231" y="69850"/>
                  </a:lnTo>
                  <a:lnTo>
                    <a:pt x="8141081" y="69850"/>
                  </a:lnTo>
                  <a:lnTo>
                    <a:pt x="8141081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D859AC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3125" y="616361"/>
            <a:ext cx="6158175" cy="7886175"/>
            <a:chOff x="0" y="0"/>
            <a:chExt cx="8210900" cy="10514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10931" cy="10514838"/>
            </a:xfrm>
            <a:custGeom>
              <a:avLst/>
              <a:gdLst/>
              <a:ahLst/>
              <a:cxnLst/>
              <a:rect l="l" t="t" r="r" b="b"/>
              <a:pathLst>
                <a:path w="8210931" h="10514838">
                  <a:moveTo>
                    <a:pt x="69850" y="0"/>
                  </a:moveTo>
                  <a:lnTo>
                    <a:pt x="8141081" y="0"/>
                  </a:lnTo>
                  <a:cubicBezTo>
                    <a:pt x="8179689" y="0"/>
                    <a:pt x="8210931" y="31242"/>
                    <a:pt x="8210931" y="69850"/>
                  </a:cubicBezTo>
                  <a:lnTo>
                    <a:pt x="8210931" y="10444988"/>
                  </a:lnTo>
                  <a:cubicBezTo>
                    <a:pt x="8210931" y="10483596"/>
                    <a:pt x="8179689" y="10514838"/>
                    <a:pt x="8141081" y="10514838"/>
                  </a:cubicBezTo>
                  <a:lnTo>
                    <a:pt x="69850" y="10514838"/>
                  </a:lnTo>
                  <a:cubicBezTo>
                    <a:pt x="31242" y="10514838"/>
                    <a:pt x="0" y="10483596"/>
                    <a:pt x="0" y="10444988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10444988"/>
                  </a:lnTo>
                  <a:lnTo>
                    <a:pt x="69850" y="10444988"/>
                  </a:lnTo>
                  <a:lnTo>
                    <a:pt x="69850" y="10375138"/>
                  </a:lnTo>
                  <a:lnTo>
                    <a:pt x="8141081" y="10375138"/>
                  </a:lnTo>
                  <a:lnTo>
                    <a:pt x="8141081" y="10444988"/>
                  </a:lnTo>
                  <a:lnTo>
                    <a:pt x="8071231" y="10444988"/>
                  </a:lnTo>
                  <a:lnTo>
                    <a:pt x="8071231" y="69850"/>
                  </a:lnTo>
                  <a:lnTo>
                    <a:pt x="8141081" y="69850"/>
                  </a:lnTo>
                  <a:lnTo>
                    <a:pt x="8141081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A person with mustache and glasses sitting at a desk with a microphone  AI-generated content may be incorrect."/>
          <p:cNvSpPr/>
          <p:nvPr/>
        </p:nvSpPr>
        <p:spPr>
          <a:xfrm>
            <a:off x="-612930" y="616361"/>
            <a:ext cx="8089335" cy="10400694"/>
          </a:xfrm>
          <a:custGeom>
            <a:avLst/>
            <a:gdLst/>
            <a:ahLst/>
            <a:cxnLst/>
            <a:rect l="l" t="t" r="r" b="b"/>
            <a:pathLst>
              <a:path w="8089335" h="10400694">
                <a:moveTo>
                  <a:pt x="0" y="0"/>
                </a:moveTo>
                <a:lnTo>
                  <a:pt x="8089335" y="0"/>
                </a:lnTo>
                <a:lnTo>
                  <a:pt x="8089335" y="10400693"/>
                </a:lnTo>
                <a:lnTo>
                  <a:pt x="0" y="1040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49" t="-4168" r="-15952" b="-2799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7817429" y="3481218"/>
            <a:ext cx="8606247" cy="1078230"/>
            <a:chOff x="0" y="0"/>
            <a:chExt cx="11474996" cy="14376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74996" cy="1437640"/>
            </a:xfrm>
            <a:custGeom>
              <a:avLst/>
              <a:gdLst/>
              <a:ahLst/>
              <a:cxnLst/>
              <a:rect l="l" t="t" r="r" b="b"/>
              <a:pathLst>
                <a:path w="11474996" h="1437640">
                  <a:moveTo>
                    <a:pt x="0" y="0"/>
                  </a:moveTo>
                  <a:lnTo>
                    <a:pt x="11474996" y="0"/>
                  </a:lnTo>
                  <a:lnTo>
                    <a:pt x="11474996" y="1437640"/>
                  </a:lnTo>
                  <a:lnTo>
                    <a:pt x="0" y="1437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1474996" cy="14376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Mas </a:t>
              </a:r>
              <a:r>
                <a:rPr lang="en-US" sz="30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há</a:t>
              </a: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muito</a:t>
              </a: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tempo </a:t>
              </a:r>
              <a:r>
                <a:rPr lang="en-US" sz="30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produzo</a:t>
              </a: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conteúdo</a:t>
              </a: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sob a </a:t>
              </a:r>
              <a:r>
                <a:rPr lang="en-US" sz="3000" dirty="0" err="1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alcunha</a:t>
              </a:r>
              <a:r>
                <a:rPr lang="en-US" sz="3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 de 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Príncipe Vidane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16685" y="6343913"/>
            <a:ext cx="6442615" cy="1350516"/>
            <a:chOff x="0" y="0"/>
            <a:chExt cx="9044799" cy="18959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44799" cy="1895991"/>
            </a:xfrm>
            <a:custGeom>
              <a:avLst/>
              <a:gdLst/>
              <a:ahLst/>
              <a:cxnLst/>
              <a:rect l="l" t="t" r="r" b="b"/>
              <a:pathLst>
                <a:path w="9044799" h="1895991">
                  <a:moveTo>
                    <a:pt x="0" y="0"/>
                  </a:moveTo>
                  <a:lnTo>
                    <a:pt x="9044799" y="0"/>
                  </a:lnTo>
                  <a:lnTo>
                    <a:pt x="9044799" y="1895991"/>
                  </a:lnTo>
                  <a:lnTo>
                    <a:pt x="0" y="1895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9044799" cy="18959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59"/>
                </a:lnSpc>
              </a:pPr>
              <a:r>
                <a:rPr lang="en-US" sz="37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Sou um </a:t>
              </a:r>
              <a:r>
                <a:rPr lang="en-US" sz="3799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criador de conteúdo</a:t>
              </a:r>
              <a:r>
                <a:rPr lang="en-US" sz="37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,</a:t>
              </a:r>
            </a:p>
            <a:p>
              <a:pPr algn="just">
                <a:lnSpc>
                  <a:spcPts val="4559"/>
                </a:lnSpc>
              </a:pPr>
              <a:r>
                <a:rPr lang="en-US" sz="37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799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comediante</a:t>
              </a:r>
              <a:r>
                <a:rPr lang="en-US" sz="37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e </a:t>
              </a:r>
              <a:r>
                <a:rPr lang="en-US" sz="3799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apresentador</a:t>
              </a:r>
              <a:r>
                <a:rPr lang="en-US" sz="37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17429" y="1810702"/>
            <a:ext cx="8606247" cy="1641855"/>
            <a:chOff x="0" y="0"/>
            <a:chExt cx="11474996" cy="21891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74996" cy="2189141"/>
            </a:xfrm>
            <a:custGeom>
              <a:avLst/>
              <a:gdLst/>
              <a:ahLst/>
              <a:cxnLst/>
              <a:rect l="l" t="t" r="r" b="b"/>
              <a:pathLst>
                <a:path w="11474996" h="2189141">
                  <a:moveTo>
                    <a:pt x="0" y="0"/>
                  </a:moveTo>
                  <a:lnTo>
                    <a:pt x="11474996" y="0"/>
                  </a:lnTo>
                  <a:lnTo>
                    <a:pt x="11474996" y="2189141"/>
                  </a:lnTo>
                  <a:lnTo>
                    <a:pt x="0" y="21891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1474996" cy="21891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19"/>
                </a:lnSpc>
              </a:pPr>
              <a:r>
                <a:rPr lang="en-US" sz="4599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Me chamo </a:t>
              </a:r>
              <a:r>
                <a:rPr lang="en-US" sz="4599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Vitor Faglioni Rossi</a:t>
              </a:r>
              <a:r>
                <a:rPr lang="en-US" sz="4599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,  sou natural de</a:t>
              </a:r>
              <a:r>
                <a:rPr lang="en-US" sz="4599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4599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Araraquara-SP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20032" y="-4741570"/>
            <a:ext cx="10161630" cy="8609672"/>
          </a:xfrm>
          <a:custGeom>
            <a:avLst/>
            <a:gdLst/>
            <a:ahLst/>
            <a:cxnLst/>
            <a:rect l="l" t="t" r="r" b="b"/>
            <a:pathLst>
              <a:path w="10161630" h="8609672">
                <a:moveTo>
                  <a:pt x="0" y="0"/>
                </a:moveTo>
                <a:lnTo>
                  <a:pt x="10161630" y="0"/>
                </a:lnTo>
                <a:lnTo>
                  <a:pt x="10161630" y="8609672"/>
                </a:lnTo>
                <a:lnTo>
                  <a:pt x="0" y="8609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5769804" y="0"/>
            <a:ext cx="2252853" cy="4114800"/>
          </a:xfrm>
          <a:custGeom>
            <a:avLst/>
            <a:gdLst/>
            <a:ahLst/>
            <a:cxnLst/>
            <a:rect l="l" t="t" r="r" b="b"/>
            <a:pathLst>
              <a:path w="2252853" h="4114800">
                <a:moveTo>
                  <a:pt x="0" y="0"/>
                </a:moveTo>
                <a:lnTo>
                  <a:pt x="2252853" y="0"/>
                </a:lnTo>
                <a:lnTo>
                  <a:pt x="2252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5544953" y="1664151"/>
            <a:ext cx="1327855" cy="1473348"/>
          </a:xfrm>
          <a:custGeom>
            <a:avLst/>
            <a:gdLst/>
            <a:ahLst/>
            <a:cxnLst/>
            <a:rect l="l" t="t" r="r" b="b"/>
            <a:pathLst>
              <a:path w="1327855" h="1473348">
                <a:moveTo>
                  <a:pt x="0" y="0"/>
                </a:moveTo>
                <a:lnTo>
                  <a:pt x="1327855" y="0"/>
                </a:lnTo>
                <a:lnTo>
                  <a:pt x="1327855" y="1473348"/>
                </a:lnTo>
                <a:lnTo>
                  <a:pt x="0" y="1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3541681" y="7694428"/>
            <a:ext cx="4456246" cy="1239647"/>
          </a:xfrm>
          <a:custGeom>
            <a:avLst/>
            <a:gdLst/>
            <a:ahLst/>
            <a:cxnLst/>
            <a:rect l="l" t="t" r="r" b="b"/>
            <a:pathLst>
              <a:path w="4456246" h="1239647">
                <a:moveTo>
                  <a:pt x="0" y="0"/>
                </a:moveTo>
                <a:lnTo>
                  <a:pt x="4456246" y="0"/>
                </a:lnTo>
                <a:lnTo>
                  <a:pt x="4456246" y="1239647"/>
                </a:lnTo>
                <a:lnTo>
                  <a:pt x="0" y="1239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941" y="110031"/>
            <a:ext cx="17748658" cy="1266967"/>
            <a:chOff x="0" y="0"/>
            <a:chExt cx="4674544" cy="3336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4544" cy="333687"/>
            </a:xfrm>
            <a:custGeom>
              <a:avLst/>
              <a:gdLst/>
              <a:ahLst/>
              <a:cxnLst/>
              <a:rect l="l" t="t" r="r" b="b"/>
              <a:pathLst>
                <a:path w="4674544" h="333687">
                  <a:moveTo>
                    <a:pt x="22246" y="0"/>
                  </a:moveTo>
                  <a:lnTo>
                    <a:pt x="4652298" y="0"/>
                  </a:lnTo>
                  <a:cubicBezTo>
                    <a:pt x="4664584" y="0"/>
                    <a:pt x="4674544" y="9960"/>
                    <a:pt x="4674544" y="22246"/>
                  </a:cubicBezTo>
                  <a:lnTo>
                    <a:pt x="4674544" y="311441"/>
                  </a:lnTo>
                  <a:cubicBezTo>
                    <a:pt x="4674544" y="317341"/>
                    <a:pt x="4672200" y="322999"/>
                    <a:pt x="4668028" y="327171"/>
                  </a:cubicBezTo>
                  <a:cubicBezTo>
                    <a:pt x="4663856" y="331343"/>
                    <a:pt x="4658198" y="333687"/>
                    <a:pt x="4652298" y="333687"/>
                  </a:cubicBezTo>
                  <a:lnTo>
                    <a:pt x="22246" y="333687"/>
                  </a:lnTo>
                  <a:cubicBezTo>
                    <a:pt x="9960" y="333687"/>
                    <a:pt x="0" y="323727"/>
                    <a:pt x="0" y="311441"/>
                  </a:cubicBezTo>
                  <a:lnTo>
                    <a:pt x="0" y="22246"/>
                  </a:lnTo>
                  <a:cubicBezTo>
                    <a:pt x="0" y="16346"/>
                    <a:pt x="2344" y="10688"/>
                    <a:pt x="6516" y="6516"/>
                  </a:cubicBezTo>
                  <a:cubicBezTo>
                    <a:pt x="10688" y="2344"/>
                    <a:pt x="16346" y="0"/>
                    <a:pt x="22246" y="0"/>
                  </a:cubicBezTo>
                  <a:close/>
                </a:path>
              </a:pathLst>
            </a:custGeom>
            <a:solidFill>
              <a:srgbClr val="8B4AD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674544" cy="333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1743" y="1925356"/>
            <a:ext cx="1370218" cy="1370218"/>
          </a:xfrm>
          <a:custGeom>
            <a:avLst/>
            <a:gdLst/>
            <a:ahLst/>
            <a:cxnLst/>
            <a:rect l="l" t="t" r="r" b="b"/>
            <a:pathLst>
              <a:path w="1370218" h="1370218">
                <a:moveTo>
                  <a:pt x="0" y="0"/>
                </a:moveTo>
                <a:lnTo>
                  <a:pt x="1370218" y="0"/>
                </a:lnTo>
                <a:lnTo>
                  <a:pt x="1370218" y="1370218"/>
                </a:lnTo>
                <a:lnTo>
                  <a:pt x="0" y="13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 descr="Rádio - ícones de tecnologia grátis"/>
          <p:cNvSpPr/>
          <p:nvPr/>
        </p:nvSpPr>
        <p:spPr>
          <a:xfrm>
            <a:off x="693174" y="1784556"/>
            <a:ext cx="1327356" cy="1327356"/>
          </a:xfrm>
          <a:custGeom>
            <a:avLst/>
            <a:gdLst/>
            <a:ahLst/>
            <a:cxnLst/>
            <a:rect l="l" t="t" r="r" b="b"/>
            <a:pathLst>
              <a:path w="1327356" h="1327356">
                <a:moveTo>
                  <a:pt x="0" y="0"/>
                </a:moveTo>
                <a:lnTo>
                  <a:pt x="1327356" y="0"/>
                </a:lnTo>
                <a:lnTo>
                  <a:pt x="1327356" y="1327356"/>
                </a:lnTo>
                <a:lnTo>
                  <a:pt x="0" y="1327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2175382" y="1895169"/>
            <a:ext cx="1017640" cy="507831"/>
            <a:chOff x="0" y="0"/>
            <a:chExt cx="1356854" cy="677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2006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5382" y="2433488"/>
            <a:ext cx="2536722" cy="1431160"/>
            <a:chOff x="0" y="0"/>
            <a:chExt cx="3382296" cy="19082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2296" cy="1908214"/>
            </a:xfrm>
            <a:custGeom>
              <a:avLst/>
              <a:gdLst/>
              <a:ahLst/>
              <a:cxnLst/>
              <a:rect l="l" t="t" r="r" b="b"/>
              <a:pathLst>
                <a:path w="3382296" h="1908214">
                  <a:moveTo>
                    <a:pt x="0" y="0"/>
                  </a:moveTo>
                  <a:lnTo>
                    <a:pt x="3382296" y="0"/>
                  </a:lnTo>
                  <a:lnTo>
                    <a:pt x="3382296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382296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Aos 16 anos, comecei a fazer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programas de rádio online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4068" y="4473004"/>
            <a:ext cx="1017640" cy="507831"/>
            <a:chOff x="0" y="0"/>
            <a:chExt cx="1356854" cy="677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2008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4068" y="5027002"/>
            <a:ext cx="2263872" cy="1431161"/>
            <a:chOff x="0" y="0"/>
            <a:chExt cx="3018496" cy="19082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18496" cy="1908214"/>
            </a:xfrm>
            <a:custGeom>
              <a:avLst/>
              <a:gdLst/>
              <a:ahLst/>
              <a:cxnLst/>
              <a:rect l="l" t="t" r="r" b="b"/>
              <a:pathLst>
                <a:path w="3018496" h="1908214">
                  <a:moveTo>
                    <a:pt x="0" y="0"/>
                  </a:moveTo>
                  <a:lnTo>
                    <a:pt x="3018496" y="0"/>
                  </a:lnTo>
                  <a:lnTo>
                    <a:pt x="3018496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3018496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Entrei na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USP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 cursar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Ciências da Computação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2935615" y="5303938"/>
            <a:ext cx="1370218" cy="1370218"/>
          </a:xfrm>
          <a:custGeom>
            <a:avLst/>
            <a:gdLst/>
            <a:ahLst/>
            <a:cxnLst/>
            <a:rect l="l" t="t" r="r" b="b"/>
            <a:pathLst>
              <a:path w="1370218" h="1370218">
                <a:moveTo>
                  <a:pt x="0" y="0"/>
                </a:moveTo>
                <a:lnTo>
                  <a:pt x="1370218" y="0"/>
                </a:lnTo>
                <a:lnTo>
                  <a:pt x="1370218" y="1370218"/>
                </a:lnTo>
                <a:lnTo>
                  <a:pt x="0" y="13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 descr="Personal computer - Free computer icons"/>
          <p:cNvSpPr/>
          <p:nvPr/>
        </p:nvSpPr>
        <p:spPr>
          <a:xfrm>
            <a:off x="2898050" y="5207378"/>
            <a:ext cx="1445348" cy="1445347"/>
          </a:xfrm>
          <a:custGeom>
            <a:avLst/>
            <a:gdLst/>
            <a:ahLst/>
            <a:cxnLst/>
            <a:rect l="l" t="t" r="r" b="b"/>
            <a:pathLst>
              <a:path w="1445348" h="1445347">
                <a:moveTo>
                  <a:pt x="0" y="0"/>
                </a:moveTo>
                <a:lnTo>
                  <a:pt x="1445347" y="0"/>
                </a:lnTo>
                <a:lnTo>
                  <a:pt x="1445347" y="1445347"/>
                </a:lnTo>
                <a:lnTo>
                  <a:pt x="0" y="1445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246941" y="7470154"/>
            <a:ext cx="2657796" cy="2333055"/>
          </a:xfrm>
          <a:custGeom>
            <a:avLst/>
            <a:gdLst/>
            <a:ahLst/>
            <a:cxnLst/>
            <a:rect l="l" t="t" r="r" b="b"/>
            <a:pathLst>
              <a:path w="2657796" h="2333055">
                <a:moveTo>
                  <a:pt x="0" y="0"/>
                </a:moveTo>
                <a:lnTo>
                  <a:pt x="2657796" y="0"/>
                </a:lnTo>
                <a:lnTo>
                  <a:pt x="2657796" y="2333055"/>
                </a:lnTo>
                <a:lnTo>
                  <a:pt x="0" y="233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3111902" y="7427286"/>
            <a:ext cx="1017641" cy="507831"/>
            <a:chOff x="0" y="0"/>
            <a:chExt cx="1356854" cy="6771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2010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964417" y="7981284"/>
            <a:ext cx="2920180" cy="1754326"/>
            <a:chOff x="0" y="0"/>
            <a:chExt cx="3893574" cy="23391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93574" cy="2339102"/>
            </a:xfrm>
            <a:custGeom>
              <a:avLst/>
              <a:gdLst/>
              <a:ahLst/>
              <a:cxnLst/>
              <a:rect l="l" t="t" r="r" b="b"/>
              <a:pathLst>
                <a:path w="3893574" h="2339102">
                  <a:moveTo>
                    <a:pt x="0" y="0"/>
                  </a:moveTo>
                  <a:lnTo>
                    <a:pt x="3893574" y="0"/>
                  </a:lnTo>
                  <a:lnTo>
                    <a:pt x="3893574" y="2339102"/>
                  </a:lnTo>
                  <a:lnTo>
                    <a:pt x="0" y="2339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3893574" cy="23391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Cocriei e dublei 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uma das primeiras animações do YouTube brasileiro: </a:t>
              </a:r>
            </a:p>
            <a:p>
              <a:pPr algn="l">
                <a:lnSpc>
                  <a:spcPts val="2520"/>
                </a:lnSpc>
              </a:pP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Rebosteio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518126" y="7786838"/>
            <a:ext cx="2115426" cy="1760062"/>
          </a:xfrm>
          <a:custGeom>
            <a:avLst/>
            <a:gdLst/>
            <a:ahLst/>
            <a:cxnLst/>
            <a:rect l="l" t="t" r="r" b="b"/>
            <a:pathLst>
              <a:path w="2115426" h="1760062">
                <a:moveTo>
                  <a:pt x="0" y="0"/>
                </a:moveTo>
                <a:lnTo>
                  <a:pt x="2115426" y="0"/>
                </a:lnTo>
                <a:lnTo>
                  <a:pt x="2115426" y="1760062"/>
                </a:lnTo>
                <a:lnTo>
                  <a:pt x="0" y="17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88" r="-6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6585618" y="2286000"/>
            <a:ext cx="4201444" cy="7743825"/>
          </a:xfrm>
          <a:custGeom>
            <a:avLst/>
            <a:gdLst/>
            <a:ahLst/>
            <a:cxnLst/>
            <a:rect l="l" t="t" r="r" b="b"/>
            <a:pathLst>
              <a:path w="4201444" h="7743825">
                <a:moveTo>
                  <a:pt x="0" y="0"/>
                </a:moveTo>
                <a:lnTo>
                  <a:pt x="4201444" y="0"/>
                </a:lnTo>
                <a:lnTo>
                  <a:pt x="4201444" y="7743825"/>
                </a:lnTo>
                <a:lnTo>
                  <a:pt x="0" y="7743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5863166" y="2083009"/>
            <a:ext cx="1370219" cy="1370218"/>
          </a:xfrm>
          <a:custGeom>
            <a:avLst/>
            <a:gdLst/>
            <a:ahLst/>
            <a:cxnLst/>
            <a:rect l="l" t="t" r="r" b="b"/>
            <a:pathLst>
              <a:path w="1370219" h="1370218">
                <a:moveTo>
                  <a:pt x="0" y="0"/>
                </a:moveTo>
                <a:lnTo>
                  <a:pt x="1370219" y="0"/>
                </a:lnTo>
                <a:lnTo>
                  <a:pt x="1370219" y="1370218"/>
                </a:lnTo>
                <a:lnTo>
                  <a:pt x="0" y="13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1" name="Group 31"/>
          <p:cNvGrpSpPr/>
          <p:nvPr/>
        </p:nvGrpSpPr>
        <p:grpSpPr>
          <a:xfrm>
            <a:off x="7366806" y="2052822"/>
            <a:ext cx="1017641" cy="507831"/>
            <a:chOff x="0" y="0"/>
            <a:chExt cx="1356854" cy="6771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2010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66806" y="2591140"/>
            <a:ext cx="2381879" cy="1107996"/>
            <a:chOff x="0" y="0"/>
            <a:chExt cx="3175838" cy="147732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75838" cy="1477328"/>
            </a:xfrm>
            <a:custGeom>
              <a:avLst/>
              <a:gdLst/>
              <a:ahLst/>
              <a:cxnLst/>
              <a:rect l="l" t="t" r="r" b="b"/>
              <a:pathLst>
                <a:path w="3175838" h="1477328">
                  <a:moveTo>
                    <a:pt x="0" y="0"/>
                  </a:moveTo>
                  <a:lnTo>
                    <a:pt x="3175838" y="0"/>
                  </a:lnTo>
                  <a:lnTo>
                    <a:pt x="3175838" y="1477328"/>
                  </a:lnTo>
                  <a:lnTo>
                    <a:pt x="0" y="1477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3175838" cy="14773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Comecei a produzir e gravar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podcasts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118192" y="4713525"/>
            <a:ext cx="1017641" cy="507831"/>
            <a:chOff x="0" y="0"/>
            <a:chExt cx="1356854" cy="67710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2012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118192" y="5247600"/>
            <a:ext cx="2292861" cy="1431161"/>
            <a:chOff x="0" y="0"/>
            <a:chExt cx="3057148" cy="190821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057148" cy="1908214"/>
            </a:xfrm>
            <a:custGeom>
              <a:avLst/>
              <a:gdLst/>
              <a:ahLst/>
              <a:cxnLst/>
              <a:rect l="l" t="t" r="r" b="b"/>
              <a:pathLst>
                <a:path w="3057148" h="1908214">
                  <a:moveTo>
                    <a:pt x="0" y="0"/>
                  </a:moveTo>
                  <a:lnTo>
                    <a:pt x="3057148" y="0"/>
                  </a:lnTo>
                  <a:lnTo>
                    <a:pt x="3057148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3057148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Criei o </a:t>
              </a:r>
            </a:p>
            <a:p>
              <a:pPr algn="l">
                <a:lnSpc>
                  <a:spcPts val="2520"/>
                </a:lnSpc>
              </a:pP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Pelada na Net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meu podcast de futebol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5863166" y="7216333"/>
            <a:ext cx="1370219" cy="1370219"/>
          </a:xfrm>
          <a:custGeom>
            <a:avLst/>
            <a:gdLst/>
            <a:ahLst/>
            <a:cxnLst/>
            <a:rect l="l" t="t" r="r" b="b"/>
            <a:pathLst>
              <a:path w="1370219" h="1370219">
                <a:moveTo>
                  <a:pt x="0" y="0"/>
                </a:moveTo>
                <a:lnTo>
                  <a:pt x="1370219" y="0"/>
                </a:lnTo>
                <a:lnTo>
                  <a:pt x="1370219" y="1370218"/>
                </a:lnTo>
                <a:lnTo>
                  <a:pt x="0" y="13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4" name="Group 44"/>
          <p:cNvGrpSpPr/>
          <p:nvPr/>
        </p:nvGrpSpPr>
        <p:grpSpPr>
          <a:xfrm>
            <a:off x="7370760" y="7234484"/>
            <a:ext cx="1017641" cy="507831"/>
            <a:chOff x="0" y="0"/>
            <a:chExt cx="1356854" cy="67710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2013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244204" y="7795875"/>
            <a:ext cx="3265124" cy="1754326"/>
            <a:chOff x="0" y="0"/>
            <a:chExt cx="4353498" cy="233910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53498" cy="2339102"/>
            </a:xfrm>
            <a:custGeom>
              <a:avLst/>
              <a:gdLst/>
              <a:ahLst/>
              <a:cxnLst/>
              <a:rect l="l" t="t" r="r" b="b"/>
              <a:pathLst>
                <a:path w="4353498" h="2339102">
                  <a:moveTo>
                    <a:pt x="0" y="0"/>
                  </a:moveTo>
                  <a:lnTo>
                    <a:pt x="4353498" y="0"/>
                  </a:lnTo>
                  <a:lnTo>
                    <a:pt x="4353498" y="2339102"/>
                  </a:lnTo>
                  <a:lnTo>
                    <a:pt x="0" y="2339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4353498" cy="23391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Me formei e comecei uma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carreira trabalhando com TI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indo de analista programador a gestor de equipes e projetos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6050253" y="2216406"/>
            <a:ext cx="1017642" cy="1180191"/>
          </a:xfrm>
          <a:custGeom>
            <a:avLst/>
            <a:gdLst/>
            <a:ahLst/>
            <a:cxnLst/>
            <a:rect l="l" t="t" r="r" b="b"/>
            <a:pathLst>
              <a:path w="1017642" h="1180191">
                <a:moveTo>
                  <a:pt x="0" y="0"/>
                </a:moveTo>
                <a:lnTo>
                  <a:pt x="1017642" y="0"/>
                </a:lnTo>
                <a:lnTo>
                  <a:pt x="1017642" y="1180191"/>
                </a:lnTo>
                <a:lnTo>
                  <a:pt x="0" y="11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 descr="Graduation - Free people icons"/>
          <p:cNvSpPr/>
          <p:nvPr/>
        </p:nvSpPr>
        <p:spPr>
          <a:xfrm>
            <a:off x="5923864" y="7211229"/>
            <a:ext cx="1327356" cy="1327356"/>
          </a:xfrm>
          <a:custGeom>
            <a:avLst/>
            <a:gdLst/>
            <a:ahLst/>
            <a:cxnLst/>
            <a:rect l="l" t="t" r="r" b="b"/>
            <a:pathLst>
              <a:path w="1327356" h="1327356">
                <a:moveTo>
                  <a:pt x="0" y="0"/>
                </a:moveTo>
                <a:lnTo>
                  <a:pt x="1327357" y="0"/>
                </a:lnTo>
                <a:lnTo>
                  <a:pt x="1327357" y="1327356"/>
                </a:lnTo>
                <a:lnTo>
                  <a:pt x="0" y="13273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2" name="Group 52"/>
          <p:cNvGrpSpPr/>
          <p:nvPr/>
        </p:nvGrpSpPr>
        <p:grpSpPr>
          <a:xfrm>
            <a:off x="10700004" y="2514695"/>
            <a:ext cx="4631436" cy="1754326"/>
            <a:chOff x="0" y="0"/>
            <a:chExt cx="6175248" cy="233910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175248" cy="2339102"/>
            </a:xfrm>
            <a:custGeom>
              <a:avLst/>
              <a:gdLst/>
              <a:ahLst/>
              <a:cxnLst/>
              <a:rect l="l" t="t" r="r" b="b"/>
              <a:pathLst>
                <a:path w="6175248" h="2339102">
                  <a:moveTo>
                    <a:pt x="0" y="0"/>
                  </a:moveTo>
                  <a:lnTo>
                    <a:pt x="6175248" y="0"/>
                  </a:lnTo>
                  <a:lnTo>
                    <a:pt x="6175248" y="2339102"/>
                  </a:lnTo>
                  <a:lnTo>
                    <a:pt x="0" y="2339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6175248" cy="23391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Fui contratado pelo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Jovem Nerd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para roteirizar, apresentar e editar um podcast diário durante a Copa do Mundo, o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Vai te Catar 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(patrocinado pela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Samsung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)</a:t>
              </a:r>
            </a:p>
          </p:txBody>
        </p:sp>
      </p:grpSp>
      <p:sp>
        <p:nvSpPr>
          <p:cNvPr id="55" name="Freeform 55"/>
          <p:cNvSpPr/>
          <p:nvPr/>
        </p:nvSpPr>
        <p:spPr>
          <a:xfrm>
            <a:off x="12534140" y="1645418"/>
            <a:ext cx="1497117" cy="890997"/>
          </a:xfrm>
          <a:custGeom>
            <a:avLst/>
            <a:gdLst/>
            <a:ahLst/>
            <a:cxnLst/>
            <a:rect l="l" t="t" r="r" b="b"/>
            <a:pathLst>
              <a:path w="1497117" h="890997">
                <a:moveTo>
                  <a:pt x="0" y="0"/>
                </a:moveTo>
                <a:lnTo>
                  <a:pt x="1497116" y="0"/>
                </a:lnTo>
                <a:lnTo>
                  <a:pt x="1497116" y="890997"/>
                </a:lnTo>
                <a:lnTo>
                  <a:pt x="0" y="8909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6" name="Freeform 56"/>
          <p:cNvSpPr/>
          <p:nvPr/>
        </p:nvSpPr>
        <p:spPr>
          <a:xfrm>
            <a:off x="15203750" y="1711872"/>
            <a:ext cx="2271981" cy="2271981"/>
          </a:xfrm>
          <a:custGeom>
            <a:avLst/>
            <a:gdLst/>
            <a:ahLst/>
            <a:cxnLst/>
            <a:rect l="l" t="t" r="r" b="b"/>
            <a:pathLst>
              <a:path w="2271981" h="2271981">
                <a:moveTo>
                  <a:pt x="0" y="0"/>
                </a:moveTo>
                <a:lnTo>
                  <a:pt x="2271980" y="0"/>
                </a:lnTo>
                <a:lnTo>
                  <a:pt x="2271980" y="2271981"/>
                </a:lnTo>
                <a:lnTo>
                  <a:pt x="0" y="22719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7" name="Freeform 57"/>
          <p:cNvSpPr/>
          <p:nvPr/>
        </p:nvSpPr>
        <p:spPr>
          <a:xfrm>
            <a:off x="11217310" y="4641759"/>
            <a:ext cx="2271981" cy="2271981"/>
          </a:xfrm>
          <a:custGeom>
            <a:avLst/>
            <a:gdLst/>
            <a:ahLst/>
            <a:cxnLst/>
            <a:rect l="l" t="t" r="r" b="b"/>
            <a:pathLst>
              <a:path w="2271981" h="2271981">
                <a:moveTo>
                  <a:pt x="0" y="0"/>
                </a:moveTo>
                <a:lnTo>
                  <a:pt x="2271982" y="0"/>
                </a:lnTo>
                <a:lnTo>
                  <a:pt x="2271982" y="2271981"/>
                </a:lnTo>
                <a:lnTo>
                  <a:pt x="0" y="227198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8" name="Freeform 58"/>
          <p:cNvSpPr/>
          <p:nvPr/>
        </p:nvSpPr>
        <p:spPr>
          <a:xfrm>
            <a:off x="7293655" y="4358988"/>
            <a:ext cx="2271981" cy="2271981"/>
          </a:xfrm>
          <a:custGeom>
            <a:avLst/>
            <a:gdLst/>
            <a:ahLst/>
            <a:cxnLst/>
            <a:rect l="l" t="t" r="r" b="b"/>
            <a:pathLst>
              <a:path w="2271981" h="2271981">
                <a:moveTo>
                  <a:pt x="0" y="0"/>
                </a:moveTo>
                <a:lnTo>
                  <a:pt x="2271981" y="0"/>
                </a:lnTo>
                <a:lnTo>
                  <a:pt x="2271981" y="2271981"/>
                </a:lnTo>
                <a:lnTo>
                  <a:pt x="0" y="22719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9" name="Freeform 59"/>
          <p:cNvSpPr/>
          <p:nvPr/>
        </p:nvSpPr>
        <p:spPr>
          <a:xfrm>
            <a:off x="14483744" y="7307713"/>
            <a:ext cx="2271981" cy="2271981"/>
          </a:xfrm>
          <a:custGeom>
            <a:avLst/>
            <a:gdLst/>
            <a:ahLst/>
            <a:cxnLst/>
            <a:rect l="l" t="t" r="r" b="b"/>
            <a:pathLst>
              <a:path w="2271981" h="2271981">
                <a:moveTo>
                  <a:pt x="0" y="0"/>
                </a:moveTo>
                <a:lnTo>
                  <a:pt x="2271980" y="0"/>
                </a:lnTo>
                <a:lnTo>
                  <a:pt x="2271980" y="2271981"/>
                </a:lnTo>
                <a:lnTo>
                  <a:pt x="0" y="22719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0" name="Group 60"/>
          <p:cNvGrpSpPr/>
          <p:nvPr/>
        </p:nvGrpSpPr>
        <p:grpSpPr>
          <a:xfrm>
            <a:off x="11729220" y="7563726"/>
            <a:ext cx="1017641" cy="507831"/>
            <a:chOff x="0" y="0"/>
            <a:chExt cx="1356854" cy="67710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2024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388430" y="8119182"/>
            <a:ext cx="3045525" cy="1431161"/>
            <a:chOff x="0" y="0"/>
            <a:chExt cx="4060700" cy="190821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060700" cy="1908214"/>
            </a:xfrm>
            <a:custGeom>
              <a:avLst/>
              <a:gdLst/>
              <a:ahLst/>
              <a:cxnLst/>
              <a:rect l="l" t="t" r="r" b="b"/>
              <a:pathLst>
                <a:path w="4060700" h="1908214">
                  <a:moveTo>
                    <a:pt x="0" y="0"/>
                  </a:moveTo>
                  <a:lnTo>
                    <a:pt x="4060700" y="0"/>
                  </a:lnTo>
                  <a:lnTo>
                    <a:pt x="4060700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0"/>
              <a:ext cx="4060700" cy="1908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Criei um novo podcast solo e reflexivo, o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Dentro da minha cabeça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!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879610" y="1975729"/>
            <a:ext cx="1017641" cy="507831"/>
            <a:chOff x="0" y="0"/>
            <a:chExt cx="1356854" cy="67710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2022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3605816" y="4630467"/>
            <a:ext cx="1017641" cy="507831"/>
            <a:chOff x="0" y="0"/>
            <a:chExt cx="1356854" cy="67710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356868" cy="677164"/>
            </a:xfrm>
            <a:custGeom>
              <a:avLst/>
              <a:gdLst/>
              <a:ahLst/>
              <a:cxnLst/>
              <a:rect l="l" t="t" r="r" b="b"/>
              <a:pathLst>
                <a:path w="1356868" h="677164">
                  <a:moveTo>
                    <a:pt x="0" y="0"/>
                  </a:moveTo>
                  <a:lnTo>
                    <a:pt x="1356868" y="0"/>
                  </a:lnTo>
                  <a:lnTo>
                    <a:pt x="1356868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9525"/>
              <a:ext cx="1356854" cy="6675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EBF2F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2023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3631613" y="5185766"/>
            <a:ext cx="3727666" cy="1754326"/>
            <a:chOff x="0" y="0"/>
            <a:chExt cx="4970222" cy="233910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70222" cy="2339102"/>
            </a:xfrm>
            <a:custGeom>
              <a:avLst/>
              <a:gdLst/>
              <a:ahLst/>
              <a:cxnLst/>
              <a:rect l="l" t="t" r="r" b="b"/>
              <a:pathLst>
                <a:path w="4970222" h="2339102">
                  <a:moveTo>
                    <a:pt x="0" y="0"/>
                  </a:moveTo>
                  <a:lnTo>
                    <a:pt x="4970222" y="0"/>
                  </a:lnTo>
                  <a:lnTo>
                    <a:pt x="4970222" y="2339102"/>
                  </a:lnTo>
                  <a:lnTo>
                    <a:pt x="0" y="2339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0"/>
              <a:ext cx="4970222" cy="23391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 o sucesso do programa anterior, o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Jovem Nerd</a:t>
              </a:r>
              <a:r>
                <a:rPr lang="en-US" sz="2100">
                  <a:solidFill>
                    <a:srgbClr val="212529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me recontratou para roteirizar e apresentar o podcast </a:t>
              </a:r>
              <a:r>
                <a:rPr lang="en-US" sz="2100" b="1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Mau Acompanhado</a:t>
              </a:r>
            </a:p>
          </p:txBody>
        </p:sp>
      </p:grpSp>
      <p:sp>
        <p:nvSpPr>
          <p:cNvPr id="75" name="Freeform 75"/>
          <p:cNvSpPr/>
          <p:nvPr/>
        </p:nvSpPr>
        <p:spPr>
          <a:xfrm>
            <a:off x="1439337" y="3393695"/>
            <a:ext cx="2176452" cy="1806957"/>
          </a:xfrm>
          <a:custGeom>
            <a:avLst/>
            <a:gdLst/>
            <a:ahLst/>
            <a:cxnLst/>
            <a:rect l="l" t="t" r="r" b="b"/>
            <a:pathLst>
              <a:path w="2176452" h="1806957">
                <a:moveTo>
                  <a:pt x="0" y="0"/>
                </a:moveTo>
                <a:lnTo>
                  <a:pt x="2176452" y="0"/>
                </a:lnTo>
                <a:lnTo>
                  <a:pt x="2176452" y="1806957"/>
                </a:lnTo>
                <a:lnTo>
                  <a:pt x="0" y="18069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671638" y="6772273"/>
            <a:ext cx="1614488" cy="669299"/>
          </a:xfrm>
          <a:custGeom>
            <a:avLst/>
            <a:gdLst/>
            <a:ahLst/>
            <a:cxnLst/>
            <a:rect l="l" t="t" r="r" b="b"/>
            <a:pathLst>
              <a:path w="1614488" h="669299">
                <a:moveTo>
                  <a:pt x="0" y="0"/>
                </a:moveTo>
                <a:lnTo>
                  <a:pt x="1614487" y="0"/>
                </a:lnTo>
                <a:lnTo>
                  <a:pt x="1614487" y="669299"/>
                </a:lnTo>
                <a:lnTo>
                  <a:pt x="0" y="6692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2686050" y="2243138"/>
            <a:ext cx="3246524" cy="5472112"/>
          </a:xfrm>
          <a:custGeom>
            <a:avLst/>
            <a:gdLst/>
            <a:ahLst/>
            <a:cxnLst/>
            <a:rect l="l" t="t" r="r" b="b"/>
            <a:pathLst>
              <a:path w="3246524" h="5472112">
                <a:moveTo>
                  <a:pt x="0" y="0"/>
                </a:moveTo>
                <a:lnTo>
                  <a:pt x="3246524" y="0"/>
                </a:lnTo>
                <a:lnTo>
                  <a:pt x="3246524" y="5472112"/>
                </a:lnTo>
                <a:lnTo>
                  <a:pt x="0" y="547211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7115175" y="3486150"/>
            <a:ext cx="1203742" cy="771525"/>
          </a:xfrm>
          <a:custGeom>
            <a:avLst/>
            <a:gdLst/>
            <a:ahLst/>
            <a:cxnLst/>
            <a:rect l="l" t="t" r="r" b="b"/>
            <a:pathLst>
              <a:path w="1203742" h="771525">
                <a:moveTo>
                  <a:pt x="0" y="0"/>
                </a:moveTo>
                <a:lnTo>
                  <a:pt x="1203743" y="0"/>
                </a:lnTo>
                <a:lnTo>
                  <a:pt x="1203743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6509014" y="6700838"/>
            <a:ext cx="1077648" cy="442912"/>
          </a:xfrm>
          <a:custGeom>
            <a:avLst/>
            <a:gdLst/>
            <a:ahLst/>
            <a:cxnLst/>
            <a:rect l="l" t="t" r="r" b="b"/>
            <a:pathLst>
              <a:path w="1077648" h="442912">
                <a:moveTo>
                  <a:pt x="0" y="0"/>
                </a:moveTo>
                <a:lnTo>
                  <a:pt x="1077648" y="0"/>
                </a:lnTo>
                <a:lnTo>
                  <a:pt x="1077648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14827468" y="4043362"/>
            <a:ext cx="1046215" cy="824055"/>
          </a:xfrm>
          <a:custGeom>
            <a:avLst/>
            <a:gdLst/>
            <a:ahLst/>
            <a:cxnLst/>
            <a:rect l="l" t="t" r="r" b="b"/>
            <a:pathLst>
              <a:path w="1046215" h="824055">
                <a:moveTo>
                  <a:pt x="0" y="0"/>
                </a:moveTo>
                <a:lnTo>
                  <a:pt x="1046216" y="0"/>
                </a:lnTo>
                <a:lnTo>
                  <a:pt x="1046216" y="824056"/>
                </a:lnTo>
                <a:lnTo>
                  <a:pt x="0" y="82405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0787062" y="5614986"/>
            <a:ext cx="1046215" cy="2141614"/>
          </a:xfrm>
          <a:custGeom>
            <a:avLst/>
            <a:gdLst/>
            <a:ahLst/>
            <a:cxnLst/>
            <a:rect l="l" t="t" r="r" b="b"/>
            <a:pathLst>
              <a:path w="1046215" h="2141614">
                <a:moveTo>
                  <a:pt x="0" y="0"/>
                </a:moveTo>
                <a:lnTo>
                  <a:pt x="1046216" y="0"/>
                </a:lnTo>
                <a:lnTo>
                  <a:pt x="1046216" y="2141614"/>
                </a:lnTo>
                <a:lnTo>
                  <a:pt x="0" y="21416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2" name="TextBox 82"/>
          <p:cNvSpPr txBox="1"/>
          <p:nvPr/>
        </p:nvSpPr>
        <p:spPr>
          <a:xfrm>
            <a:off x="4901169" y="252342"/>
            <a:ext cx="7951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MINHA TRAJETÓRIA ATÉ AQUI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3339" y="5884009"/>
            <a:ext cx="4243388" cy="2065876"/>
            <a:chOff x="0" y="0"/>
            <a:chExt cx="5657850" cy="2754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7850" cy="2754503"/>
            </a:xfrm>
            <a:custGeom>
              <a:avLst/>
              <a:gdLst/>
              <a:ahLst/>
              <a:cxnLst/>
              <a:rect l="l" t="t" r="r" b="b"/>
              <a:pathLst>
                <a:path w="5657850" h="2754503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5198745" y="0"/>
                  </a:lnTo>
                  <a:cubicBezTo>
                    <a:pt x="5452237" y="0"/>
                    <a:pt x="5657850" y="205486"/>
                    <a:pt x="5657850" y="459105"/>
                  </a:cubicBezTo>
                  <a:lnTo>
                    <a:pt x="5657850" y="2295398"/>
                  </a:lnTo>
                  <a:cubicBezTo>
                    <a:pt x="5657850" y="2548890"/>
                    <a:pt x="5452364" y="2754503"/>
                    <a:pt x="5198745" y="2754503"/>
                  </a:cubicBezTo>
                  <a:lnTo>
                    <a:pt x="459105" y="2754503"/>
                  </a:lnTo>
                  <a:cubicBezTo>
                    <a:pt x="205486" y="2754503"/>
                    <a:pt x="0" y="2549017"/>
                    <a:pt x="0" y="2295398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5653430" y="6159618"/>
            <a:ext cx="1537349" cy="1537348"/>
          </a:xfrm>
          <a:custGeom>
            <a:avLst/>
            <a:gdLst/>
            <a:ahLst/>
            <a:cxnLst/>
            <a:rect l="l" t="t" r="r" b="b"/>
            <a:pathLst>
              <a:path w="1537349" h="1537348">
                <a:moveTo>
                  <a:pt x="0" y="0"/>
                </a:moveTo>
                <a:lnTo>
                  <a:pt x="1537348" y="0"/>
                </a:lnTo>
                <a:lnTo>
                  <a:pt x="1537348" y="1537348"/>
                </a:lnTo>
                <a:lnTo>
                  <a:pt x="0" y="1537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028700" y="5884009"/>
            <a:ext cx="4243388" cy="2065876"/>
            <a:chOff x="0" y="0"/>
            <a:chExt cx="5657850" cy="2754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57850" cy="2754503"/>
            </a:xfrm>
            <a:custGeom>
              <a:avLst/>
              <a:gdLst/>
              <a:ahLst/>
              <a:cxnLst/>
              <a:rect l="l" t="t" r="r" b="b"/>
              <a:pathLst>
                <a:path w="5657850" h="2754503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5198745" y="0"/>
                  </a:lnTo>
                  <a:cubicBezTo>
                    <a:pt x="5452237" y="0"/>
                    <a:pt x="5657850" y="205486"/>
                    <a:pt x="5657850" y="459105"/>
                  </a:cubicBezTo>
                  <a:lnTo>
                    <a:pt x="5657850" y="2295398"/>
                  </a:lnTo>
                  <a:cubicBezTo>
                    <a:pt x="5657850" y="2548890"/>
                    <a:pt x="5452364" y="2754503"/>
                    <a:pt x="5198745" y="2754503"/>
                  </a:cubicBezTo>
                  <a:lnTo>
                    <a:pt x="459105" y="2754503"/>
                  </a:lnTo>
                  <a:cubicBezTo>
                    <a:pt x="205486" y="2754503"/>
                    <a:pt x="0" y="2549017"/>
                    <a:pt x="0" y="2295398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 descr="Twitter X Icon Images - Free Download on Freepik"/>
          <p:cNvSpPr/>
          <p:nvPr/>
        </p:nvSpPr>
        <p:spPr>
          <a:xfrm>
            <a:off x="1308790" y="6159618"/>
            <a:ext cx="1537348" cy="1537348"/>
          </a:xfrm>
          <a:custGeom>
            <a:avLst/>
            <a:gdLst/>
            <a:ahLst/>
            <a:cxnLst/>
            <a:rect l="l" t="t" r="r" b="b"/>
            <a:pathLst>
              <a:path w="1537348" h="1537348">
                <a:moveTo>
                  <a:pt x="0" y="0"/>
                </a:moveTo>
                <a:lnTo>
                  <a:pt x="1537349" y="0"/>
                </a:lnTo>
                <a:lnTo>
                  <a:pt x="1537349" y="1537348"/>
                </a:lnTo>
                <a:lnTo>
                  <a:pt x="0" y="153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070215" y="395541"/>
            <a:ext cx="8606247" cy="3146984"/>
            <a:chOff x="0" y="0"/>
            <a:chExt cx="11474996" cy="4195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74996" cy="4195978"/>
            </a:xfrm>
            <a:custGeom>
              <a:avLst/>
              <a:gdLst/>
              <a:ahLst/>
              <a:cxnLst/>
              <a:rect l="l" t="t" r="r" b="b"/>
              <a:pathLst>
                <a:path w="11474996" h="4195978">
                  <a:moveTo>
                    <a:pt x="0" y="0"/>
                  </a:moveTo>
                  <a:lnTo>
                    <a:pt x="11474996" y="0"/>
                  </a:lnTo>
                  <a:lnTo>
                    <a:pt x="11474996" y="4195978"/>
                  </a:lnTo>
                  <a:lnTo>
                    <a:pt x="0" y="4195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1474996" cy="41959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1880"/>
                </a:lnSpc>
              </a:pPr>
              <a:r>
                <a:rPr lang="en-US" sz="990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Redes sociais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962213" y="-4042250"/>
            <a:ext cx="14693423" cy="12449336"/>
          </a:xfrm>
          <a:custGeom>
            <a:avLst/>
            <a:gdLst/>
            <a:ahLst/>
            <a:cxnLst/>
            <a:rect l="l" t="t" r="r" b="b"/>
            <a:pathLst>
              <a:path w="14693423" h="12449336">
                <a:moveTo>
                  <a:pt x="0" y="0"/>
                </a:moveTo>
                <a:lnTo>
                  <a:pt x="14693422" y="0"/>
                </a:lnTo>
                <a:lnTo>
                  <a:pt x="14693422" y="12449336"/>
                </a:lnTo>
                <a:lnTo>
                  <a:pt x="0" y="1244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1467294" y="1806542"/>
            <a:ext cx="6970116" cy="8747525"/>
            <a:chOff x="0" y="0"/>
            <a:chExt cx="8378378" cy="105149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78410" cy="10514838"/>
            </a:xfrm>
            <a:custGeom>
              <a:avLst/>
              <a:gdLst/>
              <a:ahLst/>
              <a:cxnLst/>
              <a:rect l="l" t="t" r="r" b="b"/>
              <a:pathLst>
                <a:path w="8378410" h="10514838">
                  <a:moveTo>
                    <a:pt x="71275" y="0"/>
                  </a:moveTo>
                  <a:lnTo>
                    <a:pt x="8307136" y="0"/>
                  </a:lnTo>
                  <a:cubicBezTo>
                    <a:pt x="8346531" y="0"/>
                    <a:pt x="8378410" y="31242"/>
                    <a:pt x="8378410" y="69850"/>
                  </a:cubicBezTo>
                  <a:lnTo>
                    <a:pt x="8378410" y="10444988"/>
                  </a:lnTo>
                  <a:cubicBezTo>
                    <a:pt x="8378410" y="10483596"/>
                    <a:pt x="8346531" y="10514838"/>
                    <a:pt x="8307136" y="10514838"/>
                  </a:cubicBezTo>
                  <a:lnTo>
                    <a:pt x="71275" y="10514838"/>
                  </a:lnTo>
                  <a:cubicBezTo>
                    <a:pt x="31879" y="10514838"/>
                    <a:pt x="0" y="10483596"/>
                    <a:pt x="0" y="10444988"/>
                  </a:cubicBezTo>
                  <a:lnTo>
                    <a:pt x="0" y="69850"/>
                  </a:lnTo>
                  <a:cubicBezTo>
                    <a:pt x="0" y="31242"/>
                    <a:pt x="31879" y="0"/>
                    <a:pt x="71275" y="0"/>
                  </a:cubicBezTo>
                  <a:moveTo>
                    <a:pt x="71275" y="139700"/>
                  </a:moveTo>
                  <a:lnTo>
                    <a:pt x="71275" y="69850"/>
                  </a:lnTo>
                  <a:lnTo>
                    <a:pt x="142549" y="69850"/>
                  </a:lnTo>
                  <a:lnTo>
                    <a:pt x="142549" y="10444988"/>
                  </a:lnTo>
                  <a:lnTo>
                    <a:pt x="71275" y="10444988"/>
                  </a:lnTo>
                  <a:lnTo>
                    <a:pt x="71275" y="10375138"/>
                  </a:lnTo>
                  <a:lnTo>
                    <a:pt x="8307136" y="10375138"/>
                  </a:lnTo>
                  <a:lnTo>
                    <a:pt x="8307136" y="10444988"/>
                  </a:lnTo>
                  <a:lnTo>
                    <a:pt x="8235861" y="10444988"/>
                  </a:lnTo>
                  <a:lnTo>
                    <a:pt x="8235861" y="69850"/>
                  </a:lnTo>
                  <a:lnTo>
                    <a:pt x="8307136" y="69850"/>
                  </a:lnTo>
                  <a:lnTo>
                    <a:pt x="8307136" y="139700"/>
                  </a:lnTo>
                  <a:lnTo>
                    <a:pt x="71275" y="139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 descr="A person with a mustache and glasses  AI-generated content may be incorrect."/>
          <p:cNvSpPr/>
          <p:nvPr/>
        </p:nvSpPr>
        <p:spPr>
          <a:xfrm flipH="1">
            <a:off x="11606622" y="1233609"/>
            <a:ext cx="7042922" cy="9053391"/>
          </a:xfrm>
          <a:custGeom>
            <a:avLst/>
            <a:gdLst/>
            <a:ahLst/>
            <a:cxnLst/>
            <a:rect l="l" t="t" r="r" b="b"/>
            <a:pathLst>
              <a:path w="7042922" h="9053391">
                <a:moveTo>
                  <a:pt x="7042922" y="0"/>
                </a:moveTo>
                <a:lnTo>
                  <a:pt x="0" y="0"/>
                </a:lnTo>
                <a:lnTo>
                  <a:pt x="0" y="9053391"/>
                </a:lnTo>
                <a:lnTo>
                  <a:pt x="7042922" y="9053391"/>
                </a:lnTo>
                <a:lnTo>
                  <a:pt x="7042922" y="0"/>
                </a:lnTo>
                <a:close/>
              </a:path>
            </a:pathLst>
          </a:custGeom>
          <a:blipFill>
            <a:blip r:embed="rId6"/>
            <a:stretch>
              <a:fillRect b="-37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2668828"/>
            <a:ext cx="8606247" cy="692498"/>
            <a:chOff x="0" y="0"/>
            <a:chExt cx="11474996" cy="9233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74996" cy="923330"/>
            </a:xfrm>
            <a:custGeom>
              <a:avLst/>
              <a:gdLst/>
              <a:ahLst/>
              <a:cxnLst/>
              <a:rect l="l" t="t" r="r" b="b"/>
              <a:pathLst>
                <a:path w="11474996" h="923330">
                  <a:moveTo>
                    <a:pt x="0" y="0"/>
                  </a:moveTo>
                  <a:lnTo>
                    <a:pt x="11474996" y="0"/>
                  </a:lnTo>
                  <a:lnTo>
                    <a:pt x="11474996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1474996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Sempre no </a:t>
              </a:r>
              <a:r>
                <a:rPr lang="en-US" sz="36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@principevidane</a:t>
              </a:r>
              <a:r>
                <a:rPr lang="en-US" sz="3600" dirty="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*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542524"/>
            <a:ext cx="4243388" cy="2065876"/>
            <a:chOff x="0" y="0"/>
            <a:chExt cx="5657850" cy="2754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57850" cy="2754503"/>
            </a:xfrm>
            <a:custGeom>
              <a:avLst/>
              <a:gdLst/>
              <a:ahLst/>
              <a:cxnLst/>
              <a:rect l="l" t="t" r="r" b="b"/>
              <a:pathLst>
                <a:path w="5657850" h="2754503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5198745" y="0"/>
                  </a:lnTo>
                  <a:cubicBezTo>
                    <a:pt x="5452237" y="0"/>
                    <a:pt x="5657850" y="205486"/>
                    <a:pt x="5657850" y="459105"/>
                  </a:cubicBezTo>
                  <a:lnTo>
                    <a:pt x="5657850" y="2295398"/>
                  </a:lnTo>
                  <a:cubicBezTo>
                    <a:pt x="5657850" y="2548890"/>
                    <a:pt x="5452364" y="2754503"/>
                    <a:pt x="5198745" y="2754503"/>
                  </a:cubicBezTo>
                  <a:lnTo>
                    <a:pt x="459105" y="2754503"/>
                  </a:lnTo>
                  <a:cubicBezTo>
                    <a:pt x="205486" y="2754503"/>
                    <a:pt x="0" y="2549017"/>
                    <a:pt x="0" y="2295398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Freeform 20" descr="Baixe ícones gratuitos de Instagram em PNG e SVG"/>
          <p:cNvSpPr/>
          <p:nvPr/>
        </p:nvSpPr>
        <p:spPr>
          <a:xfrm>
            <a:off x="1308790" y="3818133"/>
            <a:ext cx="1537352" cy="1537352"/>
          </a:xfrm>
          <a:custGeom>
            <a:avLst/>
            <a:gdLst/>
            <a:ahLst/>
            <a:cxnLst/>
            <a:rect l="l" t="t" r="r" b="b"/>
            <a:pathLst>
              <a:path w="1537352" h="1537352">
                <a:moveTo>
                  <a:pt x="0" y="0"/>
                </a:moveTo>
                <a:lnTo>
                  <a:pt x="1537352" y="0"/>
                </a:lnTo>
                <a:lnTo>
                  <a:pt x="1537352" y="1537351"/>
                </a:lnTo>
                <a:lnTo>
                  <a:pt x="0" y="153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2899902" y="3885198"/>
            <a:ext cx="2318424" cy="1061829"/>
            <a:chOff x="0" y="0"/>
            <a:chExt cx="3091232" cy="14157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91232" cy="1415772"/>
            </a:xfrm>
            <a:custGeom>
              <a:avLst/>
              <a:gdLst/>
              <a:ahLst/>
              <a:cxnLst/>
              <a:rect l="l" t="t" r="r" b="b"/>
              <a:pathLst>
                <a:path w="3091232" h="1415772">
                  <a:moveTo>
                    <a:pt x="0" y="0"/>
                  </a:moveTo>
                  <a:lnTo>
                    <a:pt x="3091232" y="0"/>
                  </a:lnTo>
                  <a:lnTo>
                    <a:pt x="3091232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3091232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28.5k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73339" y="3542524"/>
            <a:ext cx="4243388" cy="2065876"/>
            <a:chOff x="0" y="0"/>
            <a:chExt cx="5657850" cy="27545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57850" cy="2754503"/>
            </a:xfrm>
            <a:custGeom>
              <a:avLst/>
              <a:gdLst/>
              <a:ahLst/>
              <a:cxnLst/>
              <a:rect l="l" t="t" r="r" b="b"/>
              <a:pathLst>
                <a:path w="5657850" h="2754503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5198745" y="0"/>
                  </a:lnTo>
                  <a:cubicBezTo>
                    <a:pt x="5452237" y="0"/>
                    <a:pt x="5657850" y="205486"/>
                    <a:pt x="5657850" y="459105"/>
                  </a:cubicBezTo>
                  <a:lnTo>
                    <a:pt x="5657850" y="2295398"/>
                  </a:lnTo>
                  <a:cubicBezTo>
                    <a:pt x="5657850" y="2548890"/>
                    <a:pt x="5452364" y="2754503"/>
                    <a:pt x="5198745" y="2754503"/>
                  </a:cubicBezTo>
                  <a:lnTo>
                    <a:pt x="459105" y="2754503"/>
                  </a:lnTo>
                  <a:cubicBezTo>
                    <a:pt x="205486" y="2754503"/>
                    <a:pt x="0" y="2549017"/>
                    <a:pt x="0" y="2295398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44541" y="3885198"/>
            <a:ext cx="2318422" cy="1061829"/>
            <a:chOff x="0" y="0"/>
            <a:chExt cx="3091230" cy="14157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91230" cy="1415772"/>
            </a:xfrm>
            <a:custGeom>
              <a:avLst/>
              <a:gdLst/>
              <a:ahLst/>
              <a:cxnLst/>
              <a:rect l="l" t="t" r="r" b="b"/>
              <a:pathLst>
                <a:path w="3091230" h="1415772">
                  <a:moveTo>
                    <a:pt x="0" y="0"/>
                  </a:moveTo>
                  <a:lnTo>
                    <a:pt x="3091230" y="0"/>
                  </a:lnTo>
                  <a:lnTo>
                    <a:pt x="3091230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3091230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3.8k</a:t>
              </a:r>
              <a:endParaRPr lang="en-US" sz="6000" dirty="0">
                <a:solidFill>
                  <a:srgbClr val="EBF2F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99902" y="6226683"/>
            <a:ext cx="2318424" cy="1061829"/>
            <a:chOff x="0" y="0"/>
            <a:chExt cx="3091232" cy="141577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91232" cy="1415772"/>
            </a:xfrm>
            <a:custGeom>
              <a:avLst/>
              <a:gdLst/>
              <a:ahLst/>
              <a:cxnLst/>
              <a:rect l="l" t="t" r="r" b="b"/>
              <a:pathLst>
                <a:path w="3091232" h="1415772">
                  <a:moveTo>
                    <a:pt x="0" y="0"/>
                  </a:moveTo>
                  <a:lnTo>
                    <a:pt x="3091232" y="0"/>
                  </a:lnTo>
                  <a:lnTo>
                    <a:pt x="3091232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3091232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24.4k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475373" y="6226683"/>
            <a:ext cx="1856758" cy="1061829"/>
            <a:chOff x="0" y="0"/>
            <a:chExt cx="2475678" cy="141577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75678" cy="1415772"/>
            </a:xfrm>
            <a:custGeom>
              <a:avLst/>
              <a:gdLst/>
              <a:ahLst/>
              <a:cxnLst/>
              <a:rect l="l" t="t" r="r" b="b"/>
              <a:pathLst>
                <a:path w="2475678" h="1415772">
                  <a:moveTo>
                    <a:pt x="0" y="0"/>
                  </a:moveTo>
                  <a:lnTo>
                    <a:pt x="2475678" y="0"/>
                  </a:lnTo>
                  <a:lnTo>
                    <a:pt x="2475678" y="1415772"/>
                  </a:lnTo>
                  <a:lnTo>
                    <a:pt x="0" y="1415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475678" cy="141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EBF2F1"/>
                  </a:solidFill>
                  <a:latin typeface="Nunito"/>
                  <a:ea typeface="Nunito"/>
                  <a:cs typeface="Nunito"/>
                  <a:sym typeface="Nunito"/>
                </a:rPr>
                <a:t>6.3k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70216" y="8407086"/>
            <a:ext cx="8606247" cy="461665"/>
            <a:chOff x="0" y="0"/>
            <a:chExt cx="11474996" cy="61555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474996" cy="615554"/>
            </a:xfrm>
            <a:custGeom>
              <a:avLst/>
              <a:gdLst/>
              <a:ahLst/>
              <a:cxnLst/>
              <a:rect l="l" t="t" r="r" b="b"/>
              <a:pathLst>
                <a:path w="11474996" h="615554">
                  <a:moveTo>
                    <a:pt x="0" y="0"/>
                  </a:moveTo>
                  <a:lnTo>
                    <a:pt x="11474996" y="0"/>
                  </a:lnTo>
                  <a:lnTo>
                    <a:pt x="11474996" y="615554"/>
                  </a:lnTo>
                  <a:lnTo>
                    <a:pt x="0" y="61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11474996" cy="6155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FFFFFF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*só no </a:t>
              </a:r>
              <a:r>
                <a:rPr lang="en-US" sz="21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bluesky</a:t>
              </a:r>
              <a:r>
                <a:rPr lang="en-US" sz="2100" i="1">
                  <a:solidFill>
                    <a:srgbClr val="FFFFFF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que é </a:t>
              </a:r>
              <a:r>
                <a:rPr lang="en-US" sz="21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@principevidane.com.br</a:t>
              </a:r>
              <a:r>
                <a:rPr lang="en-US" sz="2100" i="1">
                  <a:solidFill>
                    <a:srgbClr val="FFFFFF"/>
                  </a:solidFill>
                  <a:latin typeface="Nunito Light Italics"/>
                  <a:ea typeface="Nunito Light Italics"/>
                  <a:cs typeface="Nunito Light Italics"/>
                  <a:sym typeface="Nunito Light Italics"/>
                </a:rPr>
                <a:t> porque lá é por domínio..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5780398" y="3818133"/>
            <a:ext cx="1283412" cy="1544814"/>
          </a:xfrm>
          <a:custGeom>
            <a:avLst/>
            <a:gdLst/>
            <a:ahLst/>
            <a:cxnLst/>
            <a:rect l="l" t="t" r="r" b="b"/>
            <a:pathLst>
              <a:path w="1283412" h="1544814">
                <a:moveTo>
                  <a:pt x="0" y="0"/>
                </a:moveTo>
                <a:lnTo>
                  <a:pt x="1283412" y="0"/>
                </a:lnTo>
                <a:lnTo>
                  <a:pt x="1283412" y="1544814"/>
                </a:lnTo>
                <a:lnTo>
                  <a:pt x="0" y="154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TextBox 39"/>
          <p:cNvSpPr txBox="1"/>
          <p:nvPr/>
        </p:nvSpPr>
        <p:spPr>
          <a:xfrm>
            <a:off x="3225253" y="4727662"/>
            <a:ext cx="1768975" cy="47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seguidores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19265" y="4727662"/>
            <a:ext cx="1768975" cy="47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seguidores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28928" y="7067635"/>
            <a:ext cx="1768975" cy="47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seguidores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25253" y="7067635"/>
            <a:ext cx="1768975" cy="47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seguidores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5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8010" y="1888725"/>
            <a:ext cx="10878342" cy="11229256"/>
          </a:xfrm>
          <a:custGeom>
            <a:avLst/>
            <a:gdLst/>
            <a:ahLst/>
            <a:cxnLst/>
            <a:rect l="l" t="t" r="r" b="b"/>
            <a:pathLst>
              <a:path w="10878342" h="11229256">
                <a:moveTo>
                  <a:pt x="0" y="0"/>
                </a:moveTo>
                <a:lnTo>
                  <a:pt x="10878342" y="0"/>
                </a:lnTo>
                <a:lnTo>
                  <a:pt x="10878342" y="11229256"/>
                </a:lnTo>
                <a:lnTo>
                  <a:pt x="0" y="11229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5252553" y="1331703"/>
            <a:ext cx="8341707" cy="557022"/>
            <a:chOff x="0" y="0"/>
            <a:chExt cx="11122276" cy="742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22276" cy="742696"/>
            </a:xfrm>
            <a:custGeom>
              <a:avLst/>
              <a:gdLst/>
              <a:ahLst/>
              <a:cxnLst/>
              <a:rect l="l" t="t" r="r" b="b"/>
              <a:pathLst>
                <a:path w="11122276" h="742696">
                  <a:moveTo>
                    <a:pt x="0" y="0"/>
                  </a:moveTo>
                  <a:lnTo>
                    <a:pt x="11122276" y="0"/>
                  </a:lnTo>
                  <a:lnTo>
                    <a:pt x="11122276" y="742696"/>
                  </a:lnTo>
                  <a:lnTo>
                    <a:pt x="0" y="74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122276" cy="742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*Entre 4 de fevereiro e 4 de maio de 2025 – </a:t>
              </a: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90 dias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47133" y="2279250"/>
            <a:ext cx="8532402" cy="829978"/>
            <a:chOff x="0" y="0"/>
            <a:chExt cx="2247217" cy="218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7217" cy="218595"/>
            </a:xfrm>
            <a:custGeom>
              <a:avLst/>
              <a:gdLst/>
              <a:ahLst/>
              <a:cxnLst/>
              <a:rect l="l" t="t" r="r" b="b"/>
              <a:pathLst>
                <a:path w="2247217" h="218595">
                  <a:moveTo>
                    <a:pt x="46275" y="0"/>
                  </a:moveTo>
                  <a:lnTo>
                    <a:pt x="2200942" y="0"/>
                  </a:lnTo>
                  <a:cubicBezTo>
                    <a:pt x="2226499" y="0"/>
                    <a:pt x="2247217" y="20718"/>
                    <a:pt x="2247217" y="46275"/>
                  </a:cubicBezTo>
                  <a:lnTo>
                    <a:pt x="2247217" y="172320"/>
                  </a:lnTo>
                  <a:cubicBezTo>
                    <a:pt x="2247217" y="197877"/>
                    <a:pt x="2226499" y="218595"/>
                    <a:pt x="2200942" y="218595"/>
                  </a:cubicBezTo>
                  <a:lnTo>
                    <a:pt x="46275" y="218595"/>
                  </a:lnTo>
                  <a:cubicBezTo>
                    <a:pt x="20718" y="218595"/>
                    <a:pt x="0" y="197877"/>
                    <a:pt x="0" y="172320"/>
                  </a:cubicBezTo>
                  <a:lnTo>
                    <a:pt x="0" y="46275"/>
                  </a:lnTo>
                  <a:cubicBezTo>
                    <a:pt x="0" y="20718"/>
                    <a:pt x="20718" y="0"/>
                    <a:pt x="46275" y="0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47217" cy="218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5147" y="2073083"/>
            <a:ext cx="8032034" cy="1595212"/>
            <a:chOff x="0" y="0"/>
            <a:chExt cx="10706556" cy="2126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06556" cy="1742559"/>
            </a:xfrm>
            <a:custGeom>
              <a:avLst/>
              <a:gdLst/>
              <a:ahLst/>
              <a:cxnLst/>
              <a:rect l="l" t="t" r="r" b="b"/>
              <a:pathLst>
                <a:path w="10706556" h="1742559">
                  <a:moveTo>
                    <a:pt x="0" y="0"/>
                  </a:moveTo>
                  <a:lnTo>
                    <a:pt x="10706556" y="0"/>
                  </a:lnTo>
                  <a:lnTo>
                    <a:pt x="10706556" y="1742559"/>
                  </a:lnTo>
                  <a:lnTo>
                    <a:pt x="0" y="1742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74304"/>
              <a:ext cx="10706556" cy="17520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19"/>
                </a:lnSpc>
              </a:pPr>
              <a:r>
                <a:rPr lang="en-US" sz="4099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3.241 </a:t>
              </a:r>
              <a:r>
                <a:rPr lang="en-US" sz="4099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milhões</a:t>
              </a:r>
              <a:r>
                <a:rPr lang="en-US" sz="4099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 de </a:t>
              </a:r>
              <a:r>
                <a:rPr lang="en-US" sz="4099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visualizações</a:t>
              </a:r>
              <a:endParaRPr lang="en-US" sz="4099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6066" y="3186916"/>
            <a:ext cx="9630120" cy="557022"/>
            <a:chOff x="0" y="0"/>
            <a:chExt cx="12840160" cy="7426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40160" cy="742696"/>
            </a:xfrm>
            <a:custGeom>
              <a:avLst/>
              <a:gdLst/>
              <a:ahLst/>
              <a:cxnLst/>
              <a:rect l="l" t="t" r="r" b="b"/>
              <a:pathLst>
                <a:path w="12840160" h="742696">
                  <a:moveTo>
                    <a:pt x="0" y="0"/>
                  </a:moveTo>
                  <a:lnTo>
                    <a:pt x="12840160" y="0"/>
                  </a:lnTo>
                  <a:lnTo>
                    <a:pt x="12840160" y="742696"/>
                  </a:lnTo>
                  <a:lnTo>
                    <a:pt x="0" y="74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840160" cy="742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88,9%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seguidores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      </a:t>
              </a:r>
              <a:r>
                <a:rPr lang="en-US" sz="27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   11,1%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não-seguidores</a:t>
              </a:r>
              <a:endParaRPr lang="en-US" sz="2700" i="1" dirty="0">
                <a:solidFill>
                  <a:srgbClr val="FFFFFF"/>
                </a:solidFill>
                <a:latin typeface="Nunito Italics"/>
                <a:ea typeface="Nunito Italics"/>
                <a:cs typeface="Nunito Italics"/>
                <a:sym typeface="Nunito Itali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03044" y="3743938"/>
            <a:ext cx="4044137" cy="1216914"/>
            <a:chOff x="0" y="0"/>
            <a:chExt cx="1065123" cy="320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5122" cy="320504"/>
            </a:xfrm>
            <a:custGeom>
              <a:avLst/>
              <a:gdLst/>
              <a:ahLst/>
              <a:cxnLst/>
              <a:rect l="l" t="t" r="r" b="b"/>
              <a:pathLst>
                <a:path w="1065122" h="320504">
                  <a:moveTo>
                    <a:pt x="97632" y="0"/>
                  </a:moveTo>
                  <a:lnTo>
                    <a:pt x="967490" y="0"/>
                  </a:lnTo>
                  <a:cubicBezTo>
                    <a:pt x="1021411" y="0"/>
                    <a:pt x="1065122" y="43711"/>
                    <a:pt x="1065122" y="97632"/>
                  </a:cubicBezTo>
                  <a:lnTo>
                    <a:pt x="1065122" y="222872"/>
                  </a:lnTo>
                  <a:cubicBezTo>
                    <a:pt x="1065122" y="248766"/>
                    <a:pt x="1054836" y="273599"/>
                    <a:pt x="1036527" y="291908"/>
                  </a:cubicBezTo>
                  <a:cubicBezTo>
                    <a:pt x="1018217" y="310218"/>
                    <a:pt x="993384" y="320504"/>
                    <a:pt x="967490" y="320504"/>
                  </a:cubicBezTo>
                  <a:lnTo>
                    <a:pt x="97632" y="320504"/>
                  </a:lnTo>
                  <a:cubicBezTo>
                    <a:pt x="71739" y="320504"/>
                    <a:pt x="46905" y="310218"/>
                    <a:pt x="28596" y="291908"/>
                  </a:cubicBezTo>
                  <a:cubicBezTo>
                    <a:pt x="10286" y="273599"/>
                    <a:pt x="0" y="248766"/>
                    <a:pt x="0" y="222872"/>
                  </a:cubicBezTo>
                  <a:lnTo>
                    <a:pt x="0" y="97632"/>
                  </a:lnTo>
                  <a:cubicBezTo>
                    <a:pt x="0" y="71739"/>
                    <a:pt x="10286" y="46905"/>
                    <a:pt x="28596" y="28596"/>
                  </a:cubicBezTo>
                  <a:cubicBezTo>
                    <a:pt x="46905" y="10286"/>
                    <a:pt x="71739" y="0"/>
                    <a:pt x="97632" y="0"/>
                  </a:cubicBezTo>
                  <a:close/>
                </a:path>
              </a:pathLst>
            </a:custGeom>
            <a:solidFill>
              <a:srgbClr val="5BA2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065123" cy="32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626282" y="3743938"/>
            <a:ext cx="3854224" cy="1291810"/>
            <a:chOff x="0" y="0"/>
            <a:chExt cx="5109174" cy="17124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09174" cy="1613146"/>
            </a:xfrm>
            <a:custGeom>
              <a:avLst/>
              <a:gdLst/>
              <a:ahLst/>
              <a:cxnLst/>
              <a:rect l="l" t="t" r="r" b="b"/>
              <a:pathLst>
                <a:path w="5109174" h="1613146">
                  <a:moveTo>
                    <a:pt x="0" y="0"/>
                  </a:moveTo>
                  <a:lnTo>
                    <a:pt x="5109174" y="0"/>
                  </a:lnTo>
                  <a:lnTo>
                    <a:pt x="5109174" y="1613146"/>
                  </a:lnTo>
                  <a:lnTo>
                    <a:pt x="0" y="1613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8806"/>
              <a:ext cx="5109174" cy="1603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73,6 % </a:t>
              </a:r>
              <a:r>
                <a:rPr lang="en-US" sz="2400" b="1" i="1" dirty="0" err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em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 STORIES 21,6%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REELS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, 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4,8%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PUBLICAÇÕES </a:t>
              </a:r>
              <a:r>
                <a:rPr lang="en-US" sz="2400" b="1" i="1" dirty="0" err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estáticas</a:t>
              </a:r>
              <a:endParaRPr lang="en-US" sz="2400" b="1" i="1" dirty="0">
                <a:solidFill>
                  <a:srgbClr val="FFFFFF"/>
                </a:solidFill>
                <a:latin typeface="Nunito Bold Italics"/>
                <a:ea typeface="Nunito Bold Italics"/>
                <a:cs typeface="Nunito Bold Italics"/>
                <a:sym typeface="Nunito Bold Itali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052" y="6440918"/>
            <a:ext cx="8718223" cy="1384995"/>
            <a:chOff x="0" y="0"/>
            <a:chExt cx="11624298" cy="18466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24298" cy="1846660"/>
            </a:xfrm>
            <a:custGeom>
              <a:avLst/>
              <a:gdLst/>
              <a:ahLst/>
              <a:cxnLst/>
              <a:rect l="l" t="t" r="r" b="b"/>
              <a:pathLst>
                <a:path w="11624298" h="1846660">
                  <a:moveTo>
                    <a:pt x="0" y="0"/>
                  </a:moveTo>
                  <a:lnTo>
                    <a:pt x="11624298" y="0"/>
                  </a:lnTo>
                  <a:lnTo>
                    <a:pt x="11624298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11624298" cy="18466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94,9%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seguidores / </a:t>
              </a: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5,1%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de não-seguidores</a:t>
              </a:r>
            </a:p>
            <a:p>
              <a:pPr algn="l">
                <a:lnSpc>
                  <a:spcPts val="3240"/>
                </a:lnSpc>
              </a:pP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46.8k 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curtidas, </a:t>
              </a: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2.4k 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comentários, </a:t>
              </a: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717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salvamentos,</a:t>
              </a:r>
            </a:p>
            <a:p>
              <a:pPr algn="l">
                <a:lnSpc>
                  <a:spcPts val="3240"/>
                </a:lnSpc>
              </a:pPr>
              <a:r>
                <a:rPr lang="en-US" sz="2700" b="1" i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5.7k</a:t>
              </a:r>
              <a:r>
                <a:rPr lang="en-US" sz="2700" i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compartilhamentos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61441" y="2224945"/>
            <a:ext cx="3831881" cy="717050"/>
            <a:chOff x="0" y="0"/>
            <a:chExt cx="5109174" cy="9560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09210" cy="956056"/>
            </a:xfrm>
            <a:custGeom>
              <a:avLst/>
              <a:gdLst/>
              <a:ahLst/>
              <a:cxnLst/>
              <a:rect l="l" t="t" r="r" b="b"/>
              <a:pathLst>
                <a:path w="5109210" h="956056">
                  <a:moveTo>
                    <a:pt x="0" y="159385"/>
                  </a:moveTo>
                  <a:cubicBezTo>
                    <a:pt x="0" y="71374"/>
                    <a:pt x="71374" y="0"/>
                    <a:pt x="159385" y="0"/>
                  </a:cubicBezTo>
                  <a:lnTo>
                    <a:pt x="4949825" y="0"/>
                  </a:lnTo>
                  <a:cubicBezTo>
                    <a:pt x="5037836" y="0"/>
                    <a:pt x="5109210" y="71374"/>
                    <a:pt x="5109210" y="159385"/>
                  </a:cubicBezTo>
                  <a:lnTo>
                    <a:pt x="5109210" y="796671"/>
                  </a:lnTo>
                  <a:cubicBezTo>
                    <a:pt x="5109210" y="884682"/>
                    <a:pt x="5037836" y="956056"/>
                    <a:pt x="4949825" y="956056"/>
                  </a:cubicBezTo>
                  <a:lnTo>
                    <a:pt x="159385" y="956056"/>
                  </a:lnTo>
                  <a:cubicBezTo>
                    <a:pt x="71374" y="956056"/>
                    <a:pt x="0" y="884682"/>
                    <a:pt x="0" y="796671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109174" cy="956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Novos seguidores!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38223" y="835456"/>
            <a:ext cx="4055098" cy="2058814"/>
            <a:chOff x="0" y="0"/>
            <a:chExt cx="5406798" cy="27450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06798" cy="2400658"/>
            </a:xfrm>
            <a:custGeom>
              <a:avLst/>
              <a:gdLst/>
              <a:ahLst/>
              <a:cxnLst/>
              <a:rect l="l" t="t" r="r" b="b"/>
              <a:pathLst>
                <a:path w="5406798" h="2400658">
                  <a:moveTo>
                    <a:pt x="0" y="0"/>
                  </a:moveTo>
                  <a:lnTo>
                    <a:pt x="5406798" y="0"/>
                  </a:lnTo>
                  <a:lnTo>
                    <a:pt x="5406798" y="2400658"/>
                  </a:lnTo>
                  <a:lnTo>
                    <a:pt x="0" y="24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53953"/>
              <a:ext cx="5406798" cy="23911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2960"/>
                </a:lnSpc>
              </a:pPr>
              <a:r>
                <a:rPr lang="en-US" sz="10800" b="1" dirty="0">
                  <a:solidFill>
                    <a:srgbClr val="02405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+1.8k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384813" y="7133415"/>
            <a:ext cx="5361812" cy="2740347"/>
            <a:chOff x="0" y="0"/>
            <a:chExt cx="7739218" cy="395540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39252" cy="3955415"/>
            </a:xfrm>
            <a:custGeom>
              <a:avLst/>
              <a:gdLst/>
              <a:ahLst/>
              <a:cxnLst/>
              <a:rect l="l" t="t" r="r" b="b"/>
              <a:pathLst>
                <a:path w="7739252" h="3955415">
                  <a:moveTo>
                    <a:pt x="0" y="659257"/>
                  </a:moveTo>
                  <a:cubicBezTo>
                    <a:pt x="0" y="295148"/>
                    <a:pt x="295148" y="0"/>
                    <a:pt x="659257" y="0"/>
                  </a:cubicBezTo>
                  <a:lnTo>
                    <a:pt x="7079996" y="0"/>
                  </a:lnTo>
                  <a:cubicBezTo>
                    <a:pt x="7444105" y="0"/>
                    <a:pt x="7739252" y="295148"/>
                    <a:pt x="7739252" y="659257"/>
                  </a:cubicBezTo>
                  <a:lnTo>
                    <a:pt x="7739252" y="3296158"/>
                  </a:lnTo>
                  <a:cubicBezTo>
                    <a:pt x="7739252" y="3660267"/>
                    <a:pt x="7444105" y="3955415"/>
                    <a:pt x="7079996" y="3955415"/>
                  </a:cubicBezTo>
                  <a:lnTo>
                    <a:pt x="659257" y="3955415"/>
                  </a:lnTo>
                  <a:cubicBezTo>
                    <a:pt x="295148" y="3955415"/>
                    <a:pt x="0" y="3660267"/>
                    <a:pt x="0" y="3296158"/>
                  </a:cubicBezTo>
                  <a:close/>
                </a:path>
              </a:pathLst>
            </a:custGeom>
            <a:solidFill>
              <a:srgbClr val="5BA2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535879" y="7162947"/>
            <a:ext cx="3831880" cy="1738085"/>
            <a:chOff x="0" y="0"/>
            <a:chExt cx="5109174" cy="23174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09174" cy="2142766"/>
            </a:xfrm>
            <a:custGeom>
              <a:avLst/>
              <a:gdLst/>
              <a:ahLst/>
              <a:cxnLst/>
              <a:rect l="l" t="t" r="r" b="b"/>
              <a:pathLst>
                <a:path w="5109174" h="2142766">
                  <a:moveTo>
                    <a:pt x="0" y="0"/>
                  </a:moveTo>
                  <a:lnTo>
                    <a:pt x="5109174" y="0"/>
                  </a:lnTo>
                  <a:lnTo>
                    <a:pt x="5109174" y="2142766"/>
                  </a:lnTo>
                  <a:lnTo>
                    <a:pt x="0" y="2142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4681"/>
              <a:ext cx="5109174" cy="21427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60"/>
                </a:lnSpc>
              </a:pPr>
              <a:r>
                <a:rPr lang="en-US" sz="78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86,1%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661496" y="8369382"/>
            <a:ext cx="3580648" cy="644478"/>
            <a:chOff x="0" y="-120640"/>
            <a:chExt cx="4774198" cy="8593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74198" cy="738664"/>
            </a:xfrm>
            <a:custGeom>
              <a:avLst/>
              <a:gdLst/>
              <a:ahLst/>
              <a:cxnLst/>
              <a:rect l="l" t="t" r="r" b="b"/>
              <a:pathLst>
                <a:path w="4774198" h="738664">
                  <a:moveTo>
                    <a:pt x="0" y="0"/>
                  </a:moveTo>
                  <a:lnTo>
                    <a:pt x="4774198" y="0"/>
                  </a:lnTo>
                  <a:lnTo>
                    <a:pt x="4774198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20640"/>
              <a:ext cx="4774198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público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tem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entre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510429" y="8802204"/>
            <a:ext cx="3935065" cy="702642"/>
            <a:chOff x="0" y="0"/>
            <a:chExt cx="5171004" cy="92333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71004" cy="923330"/>
            </a:xfrm>
            <a:custGeom>
              <a:avLst/>
              <a:gdLst/>
              <a:ahLst/>
              <a:cxnLst/>
              <a:rect l="l" t="t" r="r" b="b"/>
              <a:pathLst>
                <a:path w="5171004" h="923330">
                  <a:moveTo>
                    <a:pt x="0" y="0"/>
                  </a:moveTo>
                  <a:lnTo>
                    <a:pt x="5171004" y="0"/>
                  </a:lnTo>
                  <a:lnTo>
                    <a:pt x="517100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5171004" cy="9328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20"/>
                </a:lnSpc>
              </a:pPr>
              <a:r>
                <a:rPr lang="en-US" sz="31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25 E 44 ANOS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020936" y="9317125"/>
            <a:ext cx="4914053" cy="670564"/>
            <a:chOff x="0" y="-82652"/>
            <a:chExt cx="6920980" cy="94442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20980" cy="861774"/>
            </a:xfrm>
            <a:custGeom>
              <a:avLst/>
              <a:gdLst/>
              <a:ahLst/>
              <a:cxnLst/>
              <a:rect l="l" t="t" r="r" b="b"/>
              <a:pathLst>
                <a:path w="6920980" h="861774">
                  <a:moveTo>
                    <a:pt x="0" y="0"/>
                  </a:moveTo>
                  <a:lnTo>
                    <a:pt x="6920980" y="0"/>
                  </a:lnTo>
                  <a:lnTo>
                    <a:pt x="6920980" y="861774"/>
                  </a:lnTo>
                  <a:lnTo>
                    <a:pt x="0" y="86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2652"/>
              <a:ext cx="6920980" cy="8712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500"/>
                </a:lnSpc>
              </a:pP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58,9% 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25-34, </a:t>
              </a: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27,2% 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35-44, </a:t>
              </a: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9,2%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18-24,</a:t>
              </a:r>
            </a:p>
            <a:p>
              <a:pPr algn="ctr">
                <a:lnSpc>
                  <a:spcPts val="1500"/>
                </a:lnSpc>
              </a:pP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3,5%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45-54, </a:t>
              </a: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0,6%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55-64, </a:t>
              </a: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0,4%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65+, </a:t>
              </a:r>
              <a:r>
                <a:rPr lang="en-US" sz="1250" b="1" i="1" dirty="0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0,1%</a:t>
              </a:r>
              <a:r>
                <a:rPr lang="en-US" sz="1250" i="1" dirty="0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13-17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384813" y="3760203"/>
            <a:ext cx="5361812" cy="2740347"/>
            <a:chOff x="0" y="0"/>
            <a:chExt cx="7739218" cy="395540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739252" cy="3955415"/>
            </a:xfrm>
            <a:custGeom>
              <a:avLst/>
              <a:gdLst/>
              <a:ahLst/>
              <a:cxnLst/>
              <a:rect l="l" t="t" r="r" b="b"/>
              <a:pathLst>
                <a:path w="7739252" h="3955415">
                  <a:moveTo>
                    <a:pt x="0" y="659257"/>
                  </a:moveTo>
                  <a:cubicBezTo>
                    <a:pt x="0" y="295148"/>
                    <a:pt x="295148" y="0"/>
                    <a:pt x="659257" y="0"/>
                  </a:cubicBezTo>
                  <a:lnTo>
                    <a:pt x="7079996" y="0"/>
                  </a:lnTo>
                  <a:cubicBezTo>
                    <a:pt x="7444105" y="0"/>
                    <a:pt x="7739252" y="295148"/>
                    <a:pt x="7739252" y="659257"/>
                  </a:cubicBezTo>
                  <a:lnTo>
                    <a:pt x="7739252" y="3296158"/>
                  </a:lnTo>
                  <a:cubicBezTo>
                    <a:pt x="7739252" y="3660267"/>
                    <a:pt x="7444105" y="3955415"/>
                    <a:pt x="7079996" y="3955415"/>
                  </a:cubicBezTo>
                  <a:lnTo>
                    <a:pt x="659257" y="3955415"/>
                  </a:lnTo>
                  <a:cubicBezTo>
                    <a:pt x="295148" y="3955415"/>
                    <a:pt x="0" y="3660267"/>
                    <a:pt x="0" y="3296158"/>
                  </a:cubicBezTo>
                  <a:close/>
                </a:path>
              </a:pathLst>
            </a:custGeom>
            <a:solidFill>
              <a:srgbClr val="5BA2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6" name="Freeform 46"/>
          <p:cNvSpPr/>
          <p:nvPr/>
        </p:nvSpPr>
        <p:spPr>
          <a:xfrm>
            <a:off x="17295750" y="4352395"/>
            <a:ext cx="992250" cy="2414577"/>
          </a:xfrm>
          <a:custGeom>
            <a:avLst/>
            <a:gdLst/>
            <a:ahLst/>
            <a:cxnLst/>
            <a:rect l="l" t="t" r="r" b="b"/>
            <a:pathLst>
              <a:path w="992250" h="2414577">
                <a:moveTo>
                  <a:pt x="0" y="0"/>
                </a:moveTo>
                <a:lnTo>
                  <a:pt x="992250" y="0"/>
                </a:lnTo>
                <a:lnTo>
                  <a:pt x="992250" y="2414577"/>
                </a:lnTo>
                <a:lnTo>
                  <a:pt x="0" y="241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34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7" name="Group 47"/>
          <p:cNvGrpSpPr/>
          <p:nvPr/>
        </p:nvGrpSpPr>
        <p:grpSpPr>
          <a:xfrm>
            <a:off x="12384813" y="3810259"/>
            <a:ext cx="3957497" cy="1993413"/>
            <a:chOff x="0" y="0"/>
            <a:chExt cx="5276662" cy="265788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109174" cy="2484120"/>
            </a:xfrm>
            <a:custGeom>
              <a:avLst/>
              <a:gdLst/>
              <a:ahLst/>
              <a:cxnLst/>
              <a:rect l="l" t="t" r="r" b="b"/>
              <a:pathLst>
                <a:path w="5109174" h="2484120">
                  <a:moveTo>
                    <a:pt x="0" y="0"/>
                  </a:moveTo>
                  <a:lnTo>
                    <a:pt x="5109174" y="0"/>
                  </a:lnTo>
                  <a:lnTo>
                    <a:pt x="5109174" y="2484120"/>
                  </a:lnTo>
                  <a:lnTo>
                    <a:pt x="0" y="2484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67488" y="173764"/>
              <a:ext cx="5109174" cy="24841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60"/>
                </a:lnSpc>
              </a:pPr>
              <a:r>
                <a:rPr lang="en-US" sz="7800" b="1" dirty="0">
                  <a:solidFill>
                    <a:srgbClr val="21252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76,5%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510429" y="4987121"/>
            <a:ext cx="3580649" cy="612463"/>
            <a:chOff x="0" y="-77953"/>
            <a:chExt cx="4774198" cy="81661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774198" cy="738664"/>
            </a:xfrm>
            <a:custGeom>
              <a:avLst/>
              <a:gdLst/>
              <a:ahLst/>
              <a:cxnLst/>
              <a:rect l="l" t="t" r="r" b="b"/>
              <a:pathLst>
                <a:path w="4774198" h="738664">
                  <a:moveTo>
                    <a:pt x="0" y="0"/>
                  </a:moveTo>
                  <a:lnTo>
                    <a:pt x="4774198" y="0"/>
                  </a:lnTo>
                  <a:lnTo>
                    <a:pt x="4774198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77953"/>
              <a:ext cx="4774198" cy="738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Do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público</a:t>
              </a:r>
              <a:r>
                <a:rPr lang="en-US" sz="27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do </a:t>
              </a:r>
              <a:r>
                <a:rPr lang="en-US" sz="27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gênero</a:t>
              </a:r>
              <a:endParaRPr lang="en-US" sz="2700" i="1" dirty="0">
                <a:solidFill>
                  <a:srgbClr val="FFFFFF"/>
                </a:solidFill>
                <a:latin typeface="Nunito Italics"/>
                <a:ea typeface="Nunito Italics"/>
                <a:cs typeface="Nunito Italics"/>
                <a:sym typeface="Nunito Italics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84813" y="5441252"/>
            <a:ext cx="3831881" cy="692498"/>
            <a:chOff x="0" y="0"/>
            <a:chExt cx="5109174" cy="92333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109174" cy="923330"/>
            </a:xfrm>
            <a:custGeom>
              <a:avLst/>
              <a:gdLst/>
              <a:ahLst/>
              <a:cxnLst/>
              <a:rect l="l" t="t" r="r" b="b"/>
              <a:pathLst>
                <a:path w="5109174" h="923330">
                  <a:moveTo>
                    <a:pt x="0" y="0"/>
                  </a:moveTo>
                  <a:lnTo>
                    <a:pt x="5109174" y="0"/>
                  </a:lnTo>
                  <a:lnTo>
                    <a:pt x="510917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5109174" cy="9233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rgbClr val="024059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MASCULINO</a:t>
              </a:r>
            </a:p>
          </p:txBody>
        </p:sp>
      </p:grpSp>
      <p:sp>
        <p:nvSpPr>
          <p:cNvPr id="56" name="Freeform 56"/>
          <p:cNvSpPr/>
          <p:nvPr/>
        </p:nvSpPr>
        <p:spPr>
          <a:xfrm>
            <a:off x="16216694" y="2917749"/>
            <a:ext cx="1428818" cy="4086206"/>
          </a:xfrm>
          <a:custGeom>
            <a:avLst/>
            <a:gdLst/>
            <a:ahLst/>
            <a:cxnLst/>
            <a:rect l="l" t="t" r="r" b="b"/>
            <a:pathLst>
              <a:path w="1428818" h="4086206">
                <a:moveTo>
                  <a:pt x="0" y="0"/>
                </a:moveTo>
                <a:lnTo>
                  <a:pt x="1428817" y="0"/>
                </a:lnTo>
                <a:lnTo>
                  <a:pt x="1428817" y="4086206"/>
                </a:lnTo>
                <a:lnTo>
                  <a:pt x="0" y="4086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598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7" name="Group 57"/>
          <p:cNvGrpSpPr/>
          <p:nvPr/>
        </p:nvGrpSpPr>
        <p:grpSpPr>
          <a:xfrm>
            <a:off x="12384812" y="6006724"/>
            <a:ext cx="3831882" cy="600165"/>
            <a:chOff x="0" y="0"/>
            <a:chExt cx="5109176" cy="80022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109176" cy="800220"/>
            </a:xfrm>
            <a:custGeom>
              <a:avLst/>
              <a:gdLst/>
              <a:ahLst/>
              <a:cxnLst/>
              <a:rect l="l" t="t" r="r" b="b"/>
              <a:pathLst>
                <a:path w="5109176" h="800220">
                  <a:moveTo>
                    <a:pt x="0" y="0"/>
                  </a:moveTo>
                  <a:lnTo>
                    <a:pt x="5109176" y="0"/>
                  </a:lnTo>
                  <a:lnTo>
                    <a:pt x="5109176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0"/>
              <a:ext cx="5109176" cy="800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 i="1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23,5% </a:t>
              </a:r>
              <a:r>
                <a:rPr lang="en-US" sz="3000" i="1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feminino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-436590" y="5570970"/>
            <a:ext cx="8532402" cy="829978"/>
            <a:chOff x="0" y="0"/>
            <a:chExt cx="2247217" cy="21859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247217" cy="218595"/>
            </a:xfrm>
            <a:custGeom>
              <a:avLst/>
              <a:gdLst/>
              <a:ahLst/>
              <a:cxnLst/>
              <a:rect l="l" t="t" r="r" b="b"/>
              <a:pathLst>
                <a:path w="2247217" h="218595">
                  <a:moveTo>
                    <a:pt x="46275" y="0"/>
                  </a:moveTo>
                  <a:lnTo>
                    <a:pt x="2200942" y="0"/>
                  </a:lnTo>
                  <a:cubicBezTo>
                    <a:pt x="2226499" y="0"/>
                    <a:pt x="2247217" y="20718"/>
                    <a:pt x="2247217" y="46275"/>
                  </a:cubicBezTo>
                  <a:lnTo>
                    <a:pt x="2247217" y="172320"/>
                  </a:lnTo>
                  <a:cubicBezTo>
                    <a:pt x="2247217" y="197877"/>
                    <a:pt x="2226499" y="218595"/>
                    <a:pt x="2200942" y="218595"/>
                  </a:cubicBezTo>
                  <a:lnTo>
                    <a:pt x="46275" y="218595"/>
                  </a:lnTo>
                  <a:cubicBezTo>
                    <a:pt x="20718" y="218595"/>
                    <a:pt x="0" y="197877"/>
                    <a:pt x="0" y="172320"/>
                  </a:cubicBezTo>
                  <a:lnTo>
                    <a:pt x="0" y="46275"/>
                  </a:lnTo>
                  <a:cubicBezTo>
                    <a:pt x="0" y="20718"/>
                    <a:pt x="20718" y="0"/>
                    <a:pt x="46275" y="0"/>
                  </a:cubicBez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2247217" cy="218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624857" y="5332327"/>
            <a:ext cx="4409508" cy="1613413"/>
            <a:chOff x="0" y="0"/>
            <a:chExt cx="5877794" cy="215065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877794" cy="1742559"/>
            </a:xfrm>
            <a:custGeom>
              <a:avLst/>
              <a:gdLst/>
              <a:ahLst/>
              <a:cxnLst/>
              <a:rect l="l" t="t" r="r" b="b"/>
              <a:pathLst>
                <a:path w="5877794" h="1742559">
                  <a:moveTo>
                    <a:pt x="0" y="0"/>
                  </a:moveTo>
                  <a:lnTo>
                    <a:pt x="5877794" y="0"/>
                  </a:lnTo>
                  <a:lnTo>
                    <a:pt x="5877794" y="1742559"/>
                  </a:lnTo>
                  <a:lnTo>
                    <a:pt x="0" y="1742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398566"/>
              <a:ext cx="5877794" cy="17520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19"/>
                </a:lnSpc>
              </a:pPr>
              <a:r>
                <a:rPr lang="en-US" sz="4099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81,4 MIL INTERAÇÕES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0" y="3743938"/>
            <a:ext cx="4044137" cy="1578864"/>
            <a:chOff x="0" y="0"/>
            <a:chExt cx="1065123" cy="41583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65122" cy="415833"/>
            </a:xfrm>
            <a:custGeom>
              <a:avLst/>
              <a:gdLst/>
              <a:ahLst/>
              <a:cxnLst/>
              <a:rect l="l" t="t" r="r" b="b"/>
              <a:pathLst>
                <a:path w="1065122" h="415833">
                  <a:moveTo>
                    <a:pt x="97632" y="0"/>
                  </a:moveTo>
                  <a:lnTo>
                    <a:pt x="967490" y="0"/>
                  </a:lnTo>
                  <a:cubicBezTo>
                    <a:pt x="1021411" y="0"/>
                    <a:pt x="1065122" y="43711"/>
                    <a:pt x="1065122" y="97632"/>
                  </a:cubicBezTo>
                  <a:lnTo>
                    <a:pt x="1065122" y="318200"/>
                  </a:lnTo>
                  <a:cubicBezTo>
                    <a:pt x="1065122" y="344094"/>
                    <a:pt x="1054836" y="368927"/>
                    <a:pt x="1036527" y="387237"/>
                  </a:cubicBezTo>
                  <a:cubicBezTo>
                    <a:pt x="1018217" y="405546"/>
                    <a:pt x="993384" y="415833"/>
                    <a:pt x="967490" y="415833"/>
                  </a:cubicBezTo>
                  <a:lnTo>
                    <a:pt x="97632" y="415833"/>
                  </a:lnTo>
                  <a:cubicBezTo>
                    <a:pt x="71739" y="415833"/>
                    <a:pt x="46905" y="405546"/>
                    <a:pt x="28596" y="387237"/>
                  </a:cubicBezTo>
                  <a:cubicBezTo>
                    <a:pt x="10286" y="368927"/>
                    <a:pt x="0" y="344094"/>
                    <a:pt x="0" y="318200"/>
                  </a:cubicBezTo>
                  <a:lnTo>
                    <a:pt x="0" y="97632"/>
                  </a:lnTo>
                  <a:cubicBezTo>
                    <a:pt x="0" y="71739"/>
                    <a:pt x="10286" y="46905"/>
                    <a:pt x="28596" y="28596"/>
                  </a:cubicBezTo>
                  <a:cubicBezTo>
                    <a:pt x="46905" y="10286"/>
                    <a:pt x="71739" y="0"/>
                    <a:pt x="97632" y="0"/>
                  </a:cubicBezTo>
                  <a:close/>
                </a:path>
              </a:pathLst>
            </a:custGeom>
            <a:solidFill>
              <a:srgbClr val="5BA2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0"/>
              <a:ext cx="1065123" cy="415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3238" y="3743938"/>
            <a:ext cx="3854224" cy="1639224"/>
            <a:chOff x="0" y="0"/>
            <a:chExt cx="5109174" cy="217296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109174" cy="2092948"/>
            </a:xfrm>
            <a:custGeom>
              <a:avLst/>
              <a:gdLst/>
              <a:ahLst/>
              <a:cxnLst/>
              <a:rect l="l" t="t" r="r" b="b"/>
              <a:pathLst>
                <a:path w="5109174" h="2092948">
                  <a:moveTo>
                    <a:pt x="0" y="0"/>
                  </a:moveTo>
                  <a:lnTo>
                    <a:pt x="5109174" y="0"/>
                  </a:lnTo>
                  <a:lnTo>
                    <a:pt x="5109174" y="2092948"/>
                  </a:lnTo>
                  <a:lnTo>
                    <a:pt x="0" y="2092948"/>
                  </a:lnTo>
                  <a:close/>
                </a:path>
              </a:pathLst>
            </a:custGeom>
            <a:solidFill>
              <a:srgbClr val="3A53BF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89538"/>
              <a:ext cx="5109174" cy="20834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45,8% </a:t>
              </a:r>
              <a:r>
                <a:rPr lang="en-US" sz="2400" b="1" i="1" dirty="0" err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em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 REELS 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38,3%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STORIES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, 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4,8%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b="1" i="1" dirty="0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PUBLICAÇÕES </a:t>
              </a:r>
              <a:r>
                <a:rPr lang="en-US" sz="2400" b="1" i="1" dirty="0" err="1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estáticas</a:t>
              </a:r>
              <a:endParaRPr lang="en-US" sz="2400" b="1" i="1" dirty="0">
                <a:solidFill>
                  <a:srgbClr val="FFFFFF"/>
                </a:solidFill>
                <a:latin typeface="Nunito Bold Italics"/>
                <a:ea typeface="Nunito Bold Italics"/>
                <a:cs typeface="Nunito Bold Italics"/>
                <a:sym typeface="Nunito Bold Italics"/>
              </a:endParaRPr>
            </a:p>
          </p:txBody>
        </p:sp>
      </p:grpSp>
      <p:sp>
        <p:nvSpPr>
          <p:cNvPr id="72" name="Freeform 72"/>
          <p:cNvSpPr/>
          <p:nvPr/>
        </p:nvSpPr>
        <p:spPr>
          <a:xfrm>
            <a:off x="16242144" y="6762133"/>
            <a:ext cx="2127560" cy="2127560"/>
          </a:xfrm>
          <a:custGeom>
            <a:avLst/>
            <a:gdLst/>
            <a:ahLst/>
            <a:cxnLst/>
            <a:rect l="l" t="t" r="r" b="b"/>
            <a:pathLst>
              <a:path w="2127560" h="2127560">
                <a:moveTo>
                  <a:pt x="0" y="0"/>
                </a:moveTo>
                <a:lnTo>
                  <a:pt x="2127560" y="0"/>
                </a:lnTo>
                <a:lnTo>
                  <a:pt x="2127560" y="2127559"/>
                </a:lnTo>
                <a:lnTo>
                  <a:pt x="0" y="212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TextBox 73"/>
          <p:cNvSpPr txBox="1"/>
          <p:nvPr/>
        </p:nvSpPr>
        <p:spPr>
          <a:xfrm>
            <a:off x="2309384" y="223319"/>
            <a:ext cx="13669231" cy="1198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37"/>
              </a:lnSpc>
            </a:pPr>
            <a:r>
              <a:rPr lang="en-US" sz="7526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ESTÁTISTICAS DO INSTAGRAM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63818" y="-2120764"/>
            <a:ext cx="18119711" cy="15154667"/>
          </a:xfrm>
          <a:custGeom>
            <a:avLst/>
            <a:gdLst/>
            <a:ahLst/>
            <a:cxnLst/>
            <a:rect l="l" t="t" r="r" b="b"/>
            <a:pathLst>
              <a:path w="18119711" h="15154667">
                <a:moveTo>
                  <a:pt x="0" y="0"/>
                </a:moveTo>
                <a:lnTo>
                  <a:pt x="18119711" y="0"/>
                </a:lnTo>
                <a:lnTo>
                  <a:pt x="18119711" y="15154667"/>
                </a:lnTo>
                <a:lnTo>
                  <a:pt x="0" y="15154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075439" y="114300"/>
            <a:ext cx="4179855" cy="9438044"/>
            <a:chOff x="0" y="0"/>
            <a:chExt cx="5573140" cy="12584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73141" cy="12584049"/>
            </a:xfrm>
            <a:custGeom>
              <a:avLst/>
              <a:gdLst/>
              <a:ahLst/>
              <a:cxnLst/>
              <a:rect l="l" t="t" r="r" b="b"/>
              <a:pathLst>
                <a:path w="5573141" h="12584049">
                  <a:moveTo>
                    <a:pt x="38100" y="0"/>
                  </a:moveTo>
                  <a:lnTo>
                    <a:pt x="5535041" y="0"/>
                  </a:lnTo>
                  <a:cubicBezTo>
                    <a:pt x="5556123" y="0"/>
                    <a:pt x="5573141" y="17018"/>
                    <a:pt x="5573141" y="38100"/>
                  </a:cubicBezTo>
                  <a:lnTo>
                    <a:pt x="5573141" y="12545949"/>
                  </a:lnTo>
                  <a:cubicBezTo>
                    <a:pt x="5573141" y="12567031"/>
                    <a:pt x="5556123" y="12584049"/>
                    <a:pt x="5535041" y="12584049"/>
                  </a:cubicBezTo>
                  <a:lnTo>
                    <a:pt x="38100" y="12584049"/>
                  </a:lnTo>
                  <a:cubicBezTo>
                    <a:pt x="17018" y="12584049"/>
                    <a:pt x="0" y="12567031"/>
                    <a:pt x="0" y="12545949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12545949"/>
                  </a:lnTo>
                  <a:lnTo>
                    <a:pt x="38100" y="12545949"/>
                  </a:lnTo>
                  <a:lnTo>
                    <a:pt x="38100" y="12507849"/>
                  </a:lnTo>
                  <a:lnTo>
                    <a:pt x="5535041" y="12507849"/>
                  </a:lnTo>
                  <a:lnTo>
                    <a:pt x="5535041" y="12545949"/>
                  </a:lnTo>
                  <a:lnTo>
                    <a:pt x="5496941" y="12545949"/>
                  </a:lnTo>
                  <a:lnTo>
                    <a:pt x="5496941" y="38100"/>
                  </a:lnTo>
                  <a:lnTo>
                    <a:pt x="5535041" y="38100"/>
                  </a:lnTo>
                  <a:lnTo>
                    <a:pt x="553504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2566" y="6082113"/>
            <a:ext cx="8242504" cy="3470231"/>
            <a:chOff x="0" y="0"/>
            <a:chExt cx="10990006" cy="4626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9945" cy="4626991"/>
            </a:xfrm>
            <a:custGeom>
              <a:avLst/>
              <a:gdLst/>
              <a:ahLst/>
              <a:cxnLst/>
              <a:rect l="l" t="t" r="r" b="b"/>
              <a:pathLst>
                <a:path w="10989945" h="4626991">
                  <a:moveTo>
                    <a:pt x="38100" y="0"/>
                  </a:moveTo>
                  <a:lnTo>
                    <a:pt x="10951845" y="0"/>
                  </a:lnTo>
                  <a:cubicBezTo>
                    <a:pt x="10972926" y="0"/>
                    <a:pt x="10989945" y="17018"/>
                    <a:pt x="10989945" y="38100"/>
                  </a:cubicBezTo>
                  <a:lnTo>
                    <a:pt x="10989945" y="4588891"/>
                  </a:lnTo>
                  <a:cubicBezTo>
                    <a:pt x="10989945" y="4609973"/>
                    <a:pt x="10972926" y="4626991"/>
                    <a:pt x="10951845" y="4626991"/>
                  </a:cubicBezTo>
                  <a:lnTo>
                    <a:pt x="38100" y="4626991"/>
                  </a:lnTo>
                  <a:cubicBezTo>
                    <a:pt x="17018" y="4626991"/>
                    <a:pt x="0" y="4609973"/>
                    <a:pt x="0" y="458889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588891"/>
                  </a:lnTo>
                  <a:lnTo>
                    <a:pt x="38100" y="4588891"/>
                  </a:lnTo>
                  <a:lnTo>
                    <a:pt x="38100" y="4550791"/>
                  </a:lnTo>
                  <a:lnTo>
                    <a:pt x="10951845" y="4550791"/>
                  </a:lnTo>
                  <a:lnTo>
                    <a:pt x="10951845" y="4588891"/>
                  </a:lnTo>
                  <a:lnTo>
                    <a:pt x="10913745" y="4588891"/>
                  </a:lnTo>
                  <a:lnTo>
                    <a:pt x="10913745" y="38100"/>
                  </a:lnTo>
                  <a:lnTo>
                    <a:pt x="10951845" y="38100"/>
                  </a:lnTo>
                  <a:lnTo>
                    <a:pt x="10951845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71166" y="6310713"/>
            <a:ext cx="8242504" cy="3470231"/>
            <a:chOff x="0" y="0"/>
            <a:chExt cx="10990006" cy="46269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9945" cy="4626991"/>
            </a:xfrm>
            <a:custGeom>
              <a:avLst/>
              <a:gdLst/>
              <a:ahLst/>
              <a:cxnLst/>
              <a:rect l="l" t="t" r="r" b="b"/>
              <a:pathLst>
                <a:path w="10989945" h="4626991">
                  <a:moveTo>
                    <a:pt x="38100" y="0"/>
                  </a:moveTo>
                  <a:lnTo>
                    <a:pt x="10951845" y="0"/>
                  </a:lnTo>
                  <a:cubicBezTo>
                    <a:pt x="10972926" y="0"/>
                    <a:pt x="10989945" y="17018"/>
                    <a:pt x="10989945" y="38100"/>
                  </a:cubicBezTo>
                  <a:lnTo>
                    <a:pt x="10989945" y="4588891"/>
                  </a:lnTo>
                  <a:cubicBezTo>
                    <a:pt x="10989945" y="4609973"/>
                    <a:pt x="10972926" y="4626991"/>
                    <a:pt x="10951845" y="4626991"/>
                  </a:cubicBezTo>
                  <a:lnTo>
                    <a:pt x="38100" y="4626991"/>
                  </a:lnTo>
                  <a:cubicBezTo>
                    <a:pt x="17018" y="4626991"/>
                    <a:pt x="0" y="4609973"/>
                    <a:pt x="0" y="458889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588891"/>
                  </a:lnTo>
                  <a:lnTo>
                    <a:pt x="38100" y="4588891"/>
                  </a:lnTo>
                  <a:lnTo>
                    <a:pt x="38100" y="4550791"/>
                  </a:lnTo>
                  <a:lnTo>
                    <a:pt x="10951845" y="4550791"/>
                  </a:lnTo>
                  <a:lnTo>
                    <a:pt x="10951845" y="4588891"/>
                  </a:lnTo>
                  <a:lnTo>
                    <a:pt x="10913745" y="4588891"/>
                  </a:lnTo>
                  <a:lnTo>
                    <a:pt x="10913745" y="38100"/>
                  </a:lnTo>
                  <a:lnTo>
                    <a:pt x="10951845" y="38100"/>
                  </a:lnTo>
                  <a:lnTo>
                    <a:pt x="10951845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3989" y="6336529"/>
            <a:ext cx="6122885" cy="3470231"/>
            <a:chOff x="0" y="0"/>
            <a:chExt cx="8163846" cy="4626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63814" cy="4626991"/>
            </a:xfrm>
            <a:custGeom>
              <a:avLst/>
              <a:gdLst/>
              <a:ahLst/>
              <a:cxnLst/>
              <a:rect l="l" t="t" r="r" b="b"/>
              <a:pathLst>
                <a:path w="8163814" h="4626991">
                  <a:moveTo>
                    <a:pt x="38100" y="0"/>
                  </a:moveTo>
                  <a:lnTo>
                    <a:pt x="8125714" y="0"/>
                  </a:lnTo>
                  <a:cubicBezTo>
                    <a:pt x="8146796" y="0"/>
                    <a:pt x="8163814" y="17018"/>
                    <a:pt x="8163814" y="38100"/>
                  </a:cubicBezTo>
                  <a:lnTo>
                    <a:pt x="8163814" y="4588891"/>
                  </a:lnTo>
                  <a:cubicBezTo>
                    <a:pt x="8163814" y="4609973"/>
                    <a:pt x="8146796" y="4626991"/>
                    <a:pt x="8125714" y="4626991"/>
                  </a:cubicBezTo>
                  <a:lnTo>
                    <a:pt x="38100" y="4626991"/>
                  </a:lnTo>
                  <a:cubicBezTo>
                    <a:pt x="17018" y="4626991"/>
                    <a:pt x="0" y="4609973"/>
                    <a:pt x="0" y="458889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588891"/>
                  </a:lnTo>
                  <a:lnTo>
                    <a:pt x="38100" y="4588891"/>
                  </a:lnTo>
                  <a:lnTo>
                    <a:pt x="38100" y="4550791"/>
                  </a:lnTo>
                  <a:lnTo>
                    <a:pt x="8125714" y="4550791"/>
                  </a:lnTo>
                  <a:lnTo>
                    <a:pt x="8125714" y="4588891"/>
                  </a:lnTo>
                  <a:lnTo>
                    <a:pt x="8087614" y="4588891"/>
                  </a:lnTo>
                  <a:lnTo>
                    <a:pt x="8087614" y="38100"/>
                  </a:lnTo>
                  <a:lnTo>
                    <a:pt x="8125714" y="38100"/>
                  </a:lnTo>
                  <a:lnTo>
                    <a:pt x="8125714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8304" y="6085798"/>
            <a:ext cx="6122885" cy="3470230"/>
            <a:chOff x="0" y="0"/>
            <a:chExt cx="8163846" cy="4626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63814" cy="4626991"/>
            </a:xfrm>
            <a:custGeom>
              <a:avLst/>
              <a:gdLst/>
              <a:ahLst/>
              <a:cxnLst/>
              <a:rect l="l" t="t" r="r" b="b"/>
              <a:pathLst>
                <a:path w="8163814" h="4626991">
                  <a:moveTo>
                    <a:pt x="38100" y="0"/>
                  </a:moveTo>
                  <a:lnTo>
                    <a:pt x="8125714" y="0"/>
                  </a:lnTo>
                  <a:cubicBezTo>
                    <a:pt x="8146796" y="0"/>
                    <a:pt x="8163814" y="17018"/>
                    <a:pt x="8163814" y="38100"/>
                  </a:cubicBezTo>
                  <a:lnTo>
                    <a:pt x="8163814" y="4588891"/>
                  </a:lnTo>
                  <a:cubicBezTo>
                    <a:pt x="8163814" y="4609973"/>
                    <a:pt x="8146796" y="4626991"/>
                    <a:pt x="8125714" y="4626991"/>
                  </a:cubicBezTo>
                  <a:lnTo>
                    <a:pt x="38100" y="4626991"/>
                  </a:lnTo>
                  <a:cubicBezTo>
                    <a:pt x="17018" y="4626991"/>
                    <a:pt x="0" y="4609973"/>
                    <a:pt x="0" y="458889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588891"/>
                  </a:lnTo>
                  <a:lnTo>
                    <a:pt x="38100" y="4588891"/>
                  </a:lnTo>
                  <a:lnTo>
                    <a:pt x="38100" y="4550791"/>
                  </a:lnTo>
                  <a:lnTo>
                    <a:pt x="8125714" y="4550791"/>
                  </a:lnTo>
                  <a:lnTo>
                    <a:pt x="8125714" y="4588891"/>
                  </a:lnTo>
                  <a:lnTo>
                    <a:pt x="8087614" y="4588891"/>
                  </a:lnTo>
                  <a:lnTo>
                    <a:pt x="8087614" y="38100"/>
                  </a:lnTo>
                  <a:lnTo>
                    <a:pt x="8125714" y="38100"/>
                  </a:lnTo>
                  <a:lnTo>
                    <a:pt x="8125714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 descr="MAU FACCIO E VIDANE QUEIMANDO A LÍNGUA 🔥🌶"/>
          <p:cNvSpPr/>
          <p:nvPr/>
        </p:nvSpPr>
        <p:spPr>
          <a:xfrm>
            <a:off x="459721" y="6239739"/>
            <a:ext cx="6065735" cy="3413081"/>
          </a:xfrm>
          <a:custGeom>
            <a:avLst/>
            <a:gdLst/>
            <a:ahLst/>
            <a:cxnLst/>
            <a:rect l="l" t="t" r="r" b="b"/>
            <a:pathLst>
              <a:path w="6065735" h="3413081">
                <a:moveTo>
                  <a:pt x="0" y="0"/>
                </a:moveTo>
                <a:lnTo>
                  <a:pt x="6065735" y="0"/>
                </a:lnTo>
                <a:lnTo>
                  <a:pt x="6065735" y="3413081"/>
                </a:lnTo>
                <a:lnTo>
                  <a:pt x="0" y="341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A person in a garment  AI-generated content may be incorrect."/>
          <p:cNvSpPr/>
          <p:nvPr/>
        </p:nvSpPr>
        <p:spPr>
          <a:xfrm>
            <a:off x="14226857" y="338538"/>
            <a:ext cx="4061143" cy="9018639"/>
          </a:xfrm>
          <a:custGeom>
            <a:avLst/>
            <a:gdLst/>
            <a:ahLst/>
            <a:cxnLst/>
            <a:rect l="l" t="t" r="r" b="b"/>
            <a:pathLst>
              <a:path w="4061143" h="9018639">
                <a:moveTo>
                  <a:pt x="0" y="0"/>
                </a:moveTo>
                <a:lnTo>
                  <a:pt x="4061143" y="0"/>
                </a:lnTo>
                <a:lnTo>
                  <a:pt x="4061143" y="9018639"/>
                </a:lnTo>
                <a:lnTo>
                  <a:pt x="0" y="90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736" t="-14064" r="-1411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6879417" y="6239739"/>
            <a:ext cx="8185354" cy="3413081"/>
          </a:xfrm>
          <a:custGeom>
            <a:avLst/>
            <a:gdLst/>
            <a:ahLst/>
            <a:cxnLst/>
            <a:rect l="l" t="t" r="r" b="b"/>
            <a:pathLst>
              <a:path w="8185354" h="3413081">
                <a:moveTo>
                  <a:pt x="0" y="0"/>
                </a:moveTo>
                <a:lnTo>
                  <a:pt x="8185355" y="0"/>
                </a:lnTo>
                <a:lnTo>
                  <a:pt x="8185355" y="3413081"/>
                </a:lnTo>
                <a:lnTo>
                  <a:pt x="0" y="341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91" t="-26198" r="-794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022232" y="9402094"/>
            <a:ext cx="4940710" cy="501445"/>
            <a:chOff x="0" y="0"/>
            <a:chExt cx="6587614" cy="6685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87617" cy="668655"/>
            </a:xfrm>
            <a:custGeom>
              <a:avLst/>
              <a:gdLst/>
              <a:ahLst/>
              <a:cxnLst/>
              <a:rect l="l" t="t" r="r" b="b"/>
              <a:pathLst>
                <a:path w="6587617" h="668655">
                  <a:moveTo>
                    <a:pt x="0" y="111379"/>
                  </a:moveTo>
                  <a:cubicBezTo>
                    <a:pt x="0" y="49911"/>
                    <a:pt x="49911" y="0"/>
                    <a:pt x="111379" y="0"/>
                  </a:cubicBezTo>
                  <a:lnTo>
                    <a:pt x="6476238" y="0"/>
                  </a:lnTo>
                  <a:cubicBezTo>
                    <a:pt x="6537833" y="0"/>
                    <a:pt x="6587617" y="49911"/>
                    <a:pt x="6587617" y="111379"/>
                  </a:cubicBezTo>
                  <a:lnTo>
                    <a:pt x="6587617" y="557149"/>
                  </a:lnTo>
                  <a:cubicBezTo>
                    <a:pt x="6587617" y="618744"/>
                    <a:pt x="6537706" y="668528"/>
                    <a:pt x="6476238" y="668528"/>
                  </a:cubicBezTo>
                  <a:lnTo>
                    <a:pt x="111379" y="668528"/>
                  </a:lnTo>
                  <a:cubicBezTo>
                    <a:pt x="49911" y="668655"/>
                    <a:pt x="0" y="618744"/>
                    <a:pt x="0" y="557149"/>
                  </a:cubicBezTo>
                  <a:close/>
                </a:path>
              </a:pathLst>
            </a:custGeom>
            <a:solidFill>
              <a:srgbClr val="8B4AD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587614" cy="66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Queimando a Língua – CCXP23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01738" y="9394718"/>
            <a:ext cx="4940710" cy="501446"/>
            <a:chOff x="0" y="0"/>
            <a:chExt cx="6587614" cy="6685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87617" cy="668655"/>
            </a:xfrm>
            <a:custGeom>
              <a:avLst/>
              <a:gdLst/>
              <a:ahLst/>
              <a:cxnLst/>
              <a:rect l="l" t="t" r="r" b="b"/>
              <a:pathLst>
                <a:path w="6587617" h="668655">
                  <a:moveTo>
                    <a:pt x="0" y="111379"/>
                  </a:moveTo>
                  <a:cubicBezTo>
                    <a:pt x="0" y="49911"/>
                    <a:pt x="49911" y="0"/>
                    <a:pt x="111379" y="0"/>
                  </a:cubicBezTo>
                  <a:lnTo>
                    <a:pt x="6476238" y="0"/>
                  </a:lnTo>
                  <a:cubicBezTo>
                    <a:pt x="6537833" y="0"/>
                    <a:pt x="6587617" y="49911"/>
                    <a:pt x="6587617" y="111379"/>
                  </a:cubicBezTo>
                  <a:lnTo>
                    <a:pt x="6587617" y="557149"/>
                  </a:lnTo>
                  <a:cubicBezTo>
                    <a:pt x="6587617" y="618744"/>
                    <a:pt x="6537706" y="668528"/>
                    <a:pt x="6476238" y="668528"/>
                  </a:cubicBezTo>
                  <a:lnTo>
                    <a:pt x="111379" y="668528"/>
                  </a:lnTo>
                  <a:cubicBezTo>
                    <a:pt x="49911" y="668655"/>
                    <a:pt x="0" y="618744"/>
                    <a:pt x="0" y="557149"/>
                  </a:cubicBezTo>
                  <a:close/>
                </a:path>
              </a:pathLst>
            </a:custGeom>
            <a:solidFill>
              <a:srgbClr val="8B4AD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587614" cy="66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RPG com Porta dos Fundos – CCXP24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2448" y="244152"/>
            <a:ext cx="4513006" cy="780056"/>
            <a:chOff x="0" y="0"/>
            <a:chExt cx="6017342" cy="10400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17387" cy="1040130"/>
            </a:xfrm>
            <a:custGeom>
              <a:avLst/>
              <a:gdLst/>
              <a:ahLst/>
              <a:cxnLst/>
              <a:rect l="l" t="t" r="r" b="b"/>
              <a:pathLst>
                <a:path w="6017387" h="1040130">
                  <a:moveTo>
                    <a:pt x="0" y="173355"/>
                  </a:moveTo>
                  <a:cubicBezTo>
                    <a:pt x="0" y="77597"/>
                    <a:pt x="77597" y="0"/>
                    <a:pt x="173355" y="0"/>
                  </a:cubicBezTo>
                  <a:lnTo>
                    <a:pt x="5844032" y="0"/>
                  </a:lnTo>
                  <a:cubicBezTo>
                    <a:pt x="5939790" y="0"/>
                    <a:pt x="6017387" y="77597"/>
                    <a:pt x="6017387" y="173355"/>
                  </a:cubicBezTo>
                  <a:lnTo>
                    <a:pt x="6017387" y="866775"/>
                  </a:lnTo>
                  <a:cubicBezTo>
                    <a:pt x="6017387" y="962533"/>
                    <a:pt x="5939790" y="1040130"/>
                    <a:pt x="5844032" y="1040130"/>
                  </a:cubicBezTo>
                  <a:lnTo>
                    <a:pt x="173355" y="1040130"/>
                  </a:lnTo>
                  <a:cubicBezTo>
                    <a:pt x="77597" y="1040130"/>
                    <a:pt x="0" y="962406"/>
                    <a:pt x="0" y="866775"/>
                  </a:cubicBezTo>
                  <a:close/>
                </a:path>
              </a:pathLst>
            </a:custGeom>
            <a:solidFill>
              <a:srgbClr val="8B4AD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6017342" cy="1040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Rabisco Falado no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TOPIA Art Experience - 2022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82563" y="2650038"/>
            <a:ext cx="9782347" cy="1933194"/>
            <a:chOff x="0" y="0"/>
            <a:chExt cx="13043130" cy="2577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043129" cy="2577592"/>
            </a:xfrm>
            <a:custGeom>
              <a:avLst/>
              <a:gdLst/>
              <a:ahLst/>
              <a:cxnLst/>
              <a:rect l="l" t="t" r="r" b="b"/>
              <a:pathLst>
                <a:path w="13043129" h="2577592">
                  <a:moveTo>
                    <a:pt x="0" y="0"/>
                  </a:moveTo>
                  <a:lnTo>
                    <a:pt x="13043129" y="0"/>
                  </a:lnTo>
                  <a:lnTo>
                    <a:pt x="13043129" y="2577592"/>
                  </a:lnTo>
                  <a:lnTo>
                    <a:pt x="0" y="2577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3043130" cy="257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0"/>
                </a:lnSpc>
              </a:pPr>
              <a:r>
                <a:rPr lang="en-US" sz="5100" b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Também faço apresentações e participações em palcos </a:t>
              </a:r>
              <a:r>
                <a:rPr lang="en-US" sz="5100" b="1">
                  <a:solidFill>
                    <a:srgbClr val="F0C656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ao vivo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0610" y="4210074"/>
            <a:ext cx="9506252" cy="1246496"/>
            <a:chOff x="0" y="0"/>
            <a:chExt cx="12675003" cy="166199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675003" cy="1661994"/>
            </a:xfrm>
            <a:custGeom>
              <a:avLst/>
              <a:gdLst/>
              <a:ahLst/>
              <a:cxnLst/>
              <a:rect l="l" t="t" r="r" b="b"/>
              <a:pathLst>
                <a:path w="12675003" h="1661994">
                  <a:moveTo>
                    <a:pt x="0" y="0"/>
                  </a:moveTo>
                  <a:lnTo>
                    <a:pt x="12675003" y="0"/>
                  </a:lnTo>
                  <a:lnTo>
                    <a:pt x="12675003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2675003" cy="16619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Alguns poderiam dizer que eu sou um tanto cara-de-pau, e esses alguns </a:t>
              </a:r>
              <a:r>
                <a:rPr lang="en-US" sz="2700" b="1" i="1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provavelmente não estariam errados...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849897" y="5395671"/>
            <a:ext cx="13105557" cy="557022"/>
            <a:chOff x="0" y="0"/>
            <a:chExt cx="17474076" cy="7426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474076" cy="742696"/>
            </a:xfrm>
            <a:custGeom>
              <a:avLst/>
              <a:gdLst/>
              <a:ahLst/>
              <a:cxnLst/>
              <a:rect l="l" t="t" r="r" b="b"/>
              <a:pathLst>
                <a:path w="17474076" h="742696">
                  <a:moveTo>
                    <a:pt x="0" y="0"/>
                  </a:moveTo>
                  <a:lnTo>
                    <a:pt x="17474076" y="0"/>
                  </a:lnTo>
                  <a:lnTo>
                    <a:pt x="17474076" y="742696"/>
                  </a:lnTo>
                  <a:lnTo>
                    <a:pt x="0" y="74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17474076" cy="742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i="1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... não ter muita vergonha </a:t>
              </a:r>
              <a:r>
                <a:rPr lang="en-US" sz="2700" b="1" i="1">
                  <a:solidFill>
                    <a:srgbClr val="EBF2F1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tem lá suas vantagens</a:t>
              </a:r>
              <a:r>
                <a:rPr lang="en-US" sz="2700" i="1">
                  <a:solidFill>
                    <a:srgbClr val="EBF2F1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, eu acho.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531600" y="5731558"/>
            <a:ext cx="1497117" cy="890997"/>
          </a:xfrm>
          <a:custGeom>
            <a:avLst/>
            <a:gdLst/>
            <a:ahLst/>
            <a:cxnLst/>
            <a:rect l="l" t="t" r="r" b="b"/>
            <a:pathLst>
              <a:path w="1497117" h="890997">
                <a:moveTo>
                  <a:pt x="0" y="0"/>
                </a:moveTo>
                <a:lnTo>
                  <a:pt x="1497118" y="0"/>
                </a:lnTo>
                <a:lnTo>
                  <a:pt x="1497118" y="890998"/>
                </a:lnTo>
                <a:lnTo>
                  <a:pt x="0" y="89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 descr="Porta dos Fundos – Pepper2Play"/>
          <p:cNvSpPr/>
          <p:nvPr/>
        </p:nvSpPr>
        <p:spPr>
          <a:xfrm>
            <a:off x="13858329" y="5952693"/>
            <a:ext cx="1339723" cy="1339724"/>
          </a:xfrm>
          <a:custGeom>
            <a:avLst/>
            <a:gdLst/>
            <a:ahLst/>
            <a:cxnLst/>
            <a:rect l="l" t="t" r="r" b="b"/>
            <a:pathLst>
              <a:path w="1339723" h="1339724">
                <a:moveTo>
                  <a:pt x="0" y="0"/>
                </a:moveTo>
                <a:lnTo>
                  <a:pt x="1339723" y="0"/>
                </a:lnTo>
                <a:lnTo>
                  <a:pt x="1339723" y="1339723"/>
                </a:lnTo>
                <a:lnTo>
                  <a:pt x="0" y="1339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 descr="Topia 2022 | Art Experience"/>
          <p:cNvSpPr/>
          <p:nvPr/>
        </p:nvSpPr>
        <p:spPr>
          <a:xfrm>
            <a:off x="17265058" y="8316936"/>
            <a:ext cx="880755" cy="880755"/>
          </a:xfrm>
          <a:custGeom>
            <a:avLst/>
            <a:gdLst/>
            <a:ahLst/>
            <a:cxnLst/>
            <a:rect l="l" t="t" r="r" b="b"/>
            <a:pathLst>
              <a:path w="880755" h="880755">
                <a:moveTo>
                  <a:pt x="0" y="0"/>
                </a:moveTo>
                <a:lnTo>
                  <a:pt x="880755" y="0"/>
                </a:lnTo>
                <a:lnTo>
                  <a:pt x="880755" y="880755"/>
                </a:lnTo>
                <a:lnTo>
                  <a:pt x="0" y="880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582563" y="-193037"/>
            <a:ext cx="13105557" cy="2607914"/>
          </a:xfrm>
          <a:custGeom>
            <a:avLst/>
            <a:gdLst/>
            <a:ahLst/>
            <a:cxnLst/>
            <a:rect l="l" t="t" r="r" b="b"/>
            <a:pathLst>
              <a:path w="17474076" h="3477219">
                <a:moveTo>
                  <a:pt x="0" y="0"/>
                </a:moveTo>
                <a:lnTo>
                  <a:pt x="17474076" y="0"/>
                </a:lnTo>
                <a:lnTo>
                  <a:pt x="17474076" y="3477219"/>
                </a:lnTo>
                <a:lnTo>
                  <a:pt x="0" y="34772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39" name="TextBox 39"/>
          <p:cNvSpPr txBox="1"/>
          <p:nvPr/>
        </p:nvSpPr>
        <p:spPr>
          <a:xfrm>
            <a:off x="582563" y="514768"/>
            <a:ext cx="13105557" cy="261505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9840"/>
              </a:lnSpc>
            </a:pPr>
            <a:r>
              <a:rPr lang="en-US" sz="8200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Existe</a:t>
            </a:r>
            <a:r>
              <a:rPr lang="en-US" sz="8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8200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vida</a:t>
            </a:r>
            <a:r>
              <a:rPr lang="en-US" sz="8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8200" dirty="0">
                <a:solidFill>
                  <a:srgbClr val="EFBA2E"/>
                </a:solidFill>
                <a:latin typeface="Gagalin"/>
                <a:ea typeface="Gagalin"/>
                <a:cs typeface="Gagalin"/>
                <a:sym typeface="Gagalin"/>
              </a:rPr>
              <a:t>offline</a:t>
            </a:r>
            <a:r>
              <a:rPr lang="en-US" sz="8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?</a:t>
            </a:r>
          </a:p>
        </p:txBody>
      </p:sp>
      <p:sp>
        <p:nvSpPr>
          <p:cNvPr id="40" name="Freeform 40"/>
          <p:cNvSpPr/>
          <p:nvPr/>
        </p:nvSpPr>
        <p:spPr>
          <a:xfrm>
            <a:off x="7449967" y="1603993"/>
            <a:ext cx="2914943" cy="810884"/>
          </a:xfrm>
          <a:custGeom>
            <a:avLst/>
            <a:gdLst/>
            <a:ahLst/>
            <a:cxnLst/>
            <a:rect l="l" t="t" r="r" b="b"/>
            <a:pathLst>
              <a:path w="2914943" h="810884">
                <a:moveTo>
                  <a:pt x="0" y="0"/>
                </a:moveTo>
                <a:lnTo>
                  <a:pt x="2914943" y="0"/>
                </a:lnTo>
                <a:lnTo>
                  <a:pt x="2914943" y="810884"/>
                </a:lnTo>
                <a:lnTo>
                  <a:pt x="0" y="810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8607" y="-7984192"/>
            <a:ext cx="16395376" cy="13712496"/>
          </a:xfrm>
          <a:custGeom>
            <a:avLst/>
            <a:gdLst/>
            <a:ahLst/>
            <a:cxnLst/>
            <a:rect l="l" t="t" r="r" b="b"/>
            <a:pathLst>
              <a:path w="16395376" h="13712496">
                <a:moveTo>
                  <a:pt x="0" y="0"/>
                </a:moveTo>
                <a:lnTo>
                  <a:pt x="16395376" y="0"/>
                </a:lnTo>
                <a:lnTo>
                  <a:pt x="16395376" y="13712496"/>
                </a:lnTo>
                <a:lnTo>
                  <a:pt x="0" y="13712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144000" y="3393034"/>
            <a:ext cx="8840553" cy="4980705"/>
          </a:xfrm>
          <a:custGeom>
            <a:avLst/>
            <a:gdLst/>
            <a:ahLst/>
            <a:cxnLst/>
            <a:rect l="l" t="t" r="r" b="b"/>
            <a:pathLst>
              <a:path w="8840553" h="4980705">
                <a:moveTo>
                  <a:pt x="0" y="0"/>
                </a:moveTo>
                <a:lnTo>
                  <a:pt x="8840553" y="0"/>
                </a:lnTo>
                <a:lnTo>
                  <a:pt x="8840553" y="4980705"/>
                </a:lnTo>
                <a:lnTo>
                  <a:pt x="0" y="4980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647701" y="331407"/>
            <a:ext cx="5705473" cy="9224133"/>
            <a:chOff x="0" y="0"/>
            <a:chExt cx="7607298" cy="122988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07300" cy="12298807"/>
            </a:xfrm>
            <a:custGeom>
              <a:avLst/>
              <a:gdLst/>
              <a:ahLst/>
              <a:cxnLst/>
              <a:rect l="l" t="t" r="r" b="b"/>
              <a:pathLst>
                <a:path w="7607300" h="12298807">
                  <a:moveTo>
                    <a:pt x="69850" y="0"/>
                  </a:moveTo>
                  <a:lnTo>
                    <a:pt x="7537450" y="0"/>
                  </a:lnTo>
                  <a:cubicBezTo>
                    <a:pt x="7576058" y="0"/>
                    <a:pt x="7607300" y="31242"/>
                    <a:pt x="7607300" y="69850"/>
                  </a:cubicBezTo>
                  <a:lnTo>
                    <a:pt x="7607300" y="12228957"/>
                  </a:lnTo>
                  <a:cubicBezTo>
                    <a:pt x="7607300" y="12267564"/>
                    <a:pt x="7576058" y="12298807"/>
                    <a:pt x="7537450" y="12298807"/>
                  </a:cubicBezTo>
                  <a:lnTo>
                    <a:pt x="69850" y="12298807"/>
                  </a:lnTo>
                  <a:cubicBezTo>
                    <a:pt x="31242" y="12298807"/>
                    <a:pt x="0" y="12267564"/>
                    <a:pt x="0" y="12228957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12228957"/>
                  </a:lnTo>
                  <a:lnTo>
                    <a:pt x="69850" y="12228957"/>
                  </a:lnTo>
                  <a:lnTo>
                    <a:pt x="69850" y="12159107"/>
                  </a:lnTo>
                  <a:lnTo>
                    <a:pt x="7537450" y="12159107"/>
                  </a:lnTo>
                  <a:lnTo>
                    <a:pt x="7537450" y="12228957"/>
                  </a:lnTo>
                  <a:lnTo>
                    <a:pt x="7467600" y="12228957"/>
                  </a:lnTo>
                  <a:lnTo>
                    <a:pt x="7467600" y="69850"/>
                  </a:lnTo>
                  <a:lnTo>
                    <a:pt x="7537450" y="69850"/>
                  </a:lnTo>
                  <a:lnTo>
                    <a:pt x="7537450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7650" y="731458"/>
            <a:ext cx="5705473" cy="9224133"/>
            <a:chOff x="0" y="0"/>
            <a:chExt cx="7607298" cy="122988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07300" cy="12298807"/>
            </a:xfrm>
            <a:custGeom>
              <a:avLst/>
              <a:gdLst/>
              <a:ahLst/>
              <a:cxnLst/>
              <a:rect l="l" t="t" r="r" b="b"/>
              <a:pathLst>
                <a:path w="7607300" h="12298807">
                  <a:moveTo>
                    <a:pt x="69850" y="0"/>
                  </a:moveTo>
                  <a:lnTo>
                    <a:pt x="7537450" y="0"/>
                  </a:lnTo>
                  <a:cubicBezTo>
                    <a:pt x="7576058" y="0"/>
                    <a:pt x="7607300" y="31242"/>
                    <a:pt x="7607300" y="69850"/>
                  </a:cubicBezTo>
                  <a:lnTo>
                    <a:pt x="7607300" y="12228957"/>
                  </a:lnTo>
                  <a:cubicBezTo>
                    <a:pt x="7607300" y="12267564"/>
                    <a:pt x="7576058" y="12298807"/>
                    <a:pt x="7537450" y="12298807"/>
                  </a:cubicBezTo>
                  <a:lnTo>
                    <a:pt x="69850" y="12298807"/>
                  </a:lnTo>
                  <a:cubicBezTo>
                    <a:pt x="31242" y="12298807"/>
                    <a:pt x="0" y="12267564"/>
                    <a:pt x="0" y="12228957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12228957"/>
                  </a:lnTo>
                  <a:lnTo>
                    <a:pt x="69850" y="12228957"/>
                  </a:lnTo>
                  <a:lnTo>
                    <a:pt x="69850" y="12159107"/>
                  </a:lnTo>
                  <a:lnTo>
                    <a:pt x="7537450" y="12159107"/>
                  </a:lnTo>
                  <a:lnTo>
                    <a:pt x="7537450" y="12228957"/>
                  </a:lnTo>
                  <a:lnTo>
                    <a:pt x="7467600" y="12228957"/>
                  </a:lnTo>
                  <a:lnTo>
                    <a:pt x="7467600" y="69850"/>
                  </a:lnTo>
                  <a:lnTo>
                    <a:pt x="7537450" y="69850"/>
                  </a:lnTo>
                  <a:lnTo>
                    <a:pt x="7537450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6099A6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500062" y="583821"/>
            <a:ext cx="5600700" cy="9119356"/>
          </a:xfrm>
          <a:custGeom>
            <a:avLst/>
            <a:gdLst/>
            <a:ahLst/>
            <a:cxnLst/>
            <a:rect l="l" t="t" r="r" b="b"/>
            <a:pathLst>
              <a:path w="5600700" h="9119356">
                <a:moveTo>
                  <a:pt x="0" y="0"/>
                </a:moveTo>
                <a:lnTo>
                  <a:pt x="5600700" y="0"/>
                </a:lnTo>
                <a:lnTo>
                  <a:pt x="5600700" y="9119357"/>
                </a:lnTo>
                <a:lnTo>
                  <a:pt x="0" y="911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95" t="-2511" r="-50186" b="-164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9662087" y="0"/>
            <a:ext cx="9272583" cy="3202936"/>
            <a:chOff x="0" y="0"/>
            <a:chExt cx="12363444" cy="42705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63444" cy="3429610"/>
            </a:xfrm>
            <a:custGeom>
              <a:avLst/>
              <a:gdLst/>
              <a:ahLst/>
              <a:cxnLst/>
              <a:rect l="l" t="t" r="r" b="b"/>
              <a:pathLst>
                <a:path w="12363444" h="3429610">
                  <a:moveTo>
                    <a:pt x="0" y="0"/>
                  </a:moveTo>
                  <a:lnTo>
                    <a:pt x="12363444" y="0"/>
                  </a:lnTo>
                  <a:lnTo>
                    <a:pt x="12363444" y="3429610"/>
                  </a:lnTo>
                  <a:lnTo>
                    <a:pt x="0" y="342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31447"/>
              <a:ext cx="12363444" cy="3439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720"/>
                </a:lnSpc>
              </a:pPr>
              <a:r>
                <a:rPr lang="en-US" sz="8100" dirty="0">
                  <a:solidFill>
                    <a:srgbClr val="EBF2F1"/>
                  </a:solidFill>
                  <a:latin typeface="Gagalin"/>
                  <a:ea typeface="Gagalin"/>
                  <a:cs typeface="Gagalin"/>
                  <a:sym typeface="Gagalin"/>
                </a:rPr>
                <a:t>Stand-up comedy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11969" y="2149450"/>
            <a:ext cx="9272584" cy="1243584"/>
            <a:chOff x="0" y="-220472"/>
            <a:chExt cx="12363446" cy="1658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63446" cy="1437640"/>
            </a:xfrm>
            <a:custGeom>
              <a:avLst/>
              <a:gdLst/>
              <a:ahLst/>
              <a:cxnLst/>
              <a:rect l="l" t="t" r="r" b="b"/>
              <a:pathLst>
                <a:path w="12363446" h="1437640">
                  <a:moveTo>
                    <a:pt x="0" y="0"/>
                  </a:moveTo>
                  <a:lnTo>
                    <a:pt x="12363446" y="0"/>
                  </a:lnTo>
                  <a:lnTo>
                    <a:pt x="12363446" y="1437640"/>
                  </a:lnTo>
                  <a:lnTo>
                    <a:pt x="0" y="1437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20472"/>
              <a:ext cx="12363446" cy="14376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No final de 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2024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fiz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meu </a:t>
              </a:r>
              <a:r>
                <a:rPr lang="en-US" sz="30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primeiro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open-mic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no 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Clube de </a:t>
              </a:r>
              <a:r>
                <a:rPr lang="en-US" sz="3000" b="1" dirty="0" err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Comédia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3000" b="1" dirty="0" err="1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Barbixas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em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b="1" dirty="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São Paulo</a:t>
              </a:r>
              <a:r>
                <a:rPr lang="en-US" sz="30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10956" y="8539093"/>
            <a:ext cx="7373597" cy="1016447"/>
            <a:chOff x="-1665" y="-185713"/>
            <a:chExt cx="9831463" cy="13552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29798" cy="1169550"/>
            </a:xfrm>
            <a:custGeom>
              <a:avLst/>
              <a:gdLst/>
              <a:ahLst/>
              <a:cxnLst/>
              <a:rect l="l" t="t" r="r" b="b"/>
              <a:pathLst>
                <a:path w="9829798" h="1169550">
                  <a:moveTo>
                    <a:pt x="0" y="0"/>
                  </a:moveTo>
                  <a:lnTo>
                    <a:pt x="9829798" y="0"/>
                  </a:lnTo>
                  <a:lnTo>
                    <a:pt x="982979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665" y="-185713"/>
              <a:ext cx="9829798" cy="1160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9"/>
                </a:lnSpc>
              </a:pP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Desde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então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,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tenho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trabalhado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novos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textos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e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os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testando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em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novas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 </a:t>
              </a:r>
              <a:r>
                <a:rPr lang="en-US" sz="2400" i="1" dirty="0" err="1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apresentações</a:t>
              </a:r>
              <a:r>
                <a:rPr lang="en-US" sz="2400" i="1" dirty="0">
                  <a:solidFill>
                    <a:srgbClr val="FFFFFF"/>
                  </a:solidFill>
                  <a:latin typeface="Nunito Italics"/>
                  <a:ea typeface="Nunito Italics"/>
                  <a:cs typeface="Nunito Italics"/>
                  <a:sym typeface="Nunito Italics"/>
                </a:rPr>
                <a:t>...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-254452" y="0"/>
            <a:ext cx="5802209" cy="6156190"/>
          </a:xfrm>
          <a:custGeom>
            <a:avLst/>
            <a:gdLst/>
            <a:ahLst/>
            <a:cxnLst/>
            <a:rect l="l" t="t" r="r" b="b"/>
            <a:pathLst>
              <a:path w="5802209" h="6156190">
                <a:moveTo>
                  <a:pt x="0" y="0"/>
                </a:moveTo>
                <a:lnTo>
                  <a:pt x="5802209" y="0"/>
                </a:lnTo>
                <a:lnTo>
                  <a:pt x="5802209" y="6156190"/>
                </a:lnTo>
                <a:lnTo>
                  <a:pt x="0" y="615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6718607" y="5728304"/>
            <a:ext cx="1993362" cy="8666790"/>
          </a:xfrm>
          <a:custGeom>
            <a:avLst/>
            <a:gdLst/>
            <a:ahLst/>
            <a:cxnLst/>
            <a:rect l="l" t="t" r="r" b="b"/>
            <a:pathLst>
              <a:path w="1993362" h="8666790">
                <a:moveTo>
                  <a:pt x="0" y="0"/>
                </a:moveTo>
                <a:lnTo>
                  <a:pt x="1993362" y="0"/>
                </a:lnTo>
                <a:lnTo>
                  <a:pt x="1993362" y="8666790"/>
                </a:lnTo>
                <a:lnTo>
                  <a:pt x="0" y="8666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5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03927">
            <a:off x="11211577" y="-4841341"/>
            <a:ext cx="10592177" cy="14209017"/>
          </a:xfrm>
          <a:custGeom>
            <a:avLst/>
            <a:gdLst/>
            <a:ahLst/>
            <a:cxnLst/>
            <a:rect l="l" t="t" r="r" b="b"/>
            <a:pathLst>
              <a:path w="10592177" h="14209017">
                <a:moveTo>
                  <a:pt x="0" y="0"/>
                </a:moveTo>
                <a:lnTo>
                  <a:pt x="10592177" y="0"/>
                </a:lnTo>
                <a:lnTo>
                  <a:pt x="10592177" y="14209017"/>
                </a:lnTo>
                <a:lnTo>
                  <a:pt x="0" y="1420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361846" y="1775853"/>
            <a:ext cx="3913787" cy="3913787"/>
          </a:xfrm>
          <a:custGeom>
            <a:avLst/>
            <a:gdLst/>
            <a:ahLst/>
            <a:cxnLst/>
            <a:rect l="l" t="t" r="r" b="b"/>
            <a:pathLst>
              <a:path w="3913787" h="3913787">
                <a:moveTo>
                  <a:pt x="0" y="0"/>
                </a:moveTo>
                <a:lnTo>
                  <a:pt x="3913787" y="0"/>
                </a:lnTo>
                <a:lnTo>
                  <a:pt x="3913787" y="3913787"/>
                </a:lnTo>
                <a:lnTo>
                  <a:pt x="0" y="391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588464" y="1775854"/>
            <a:ext cx="3913785" cy="3913785"/>
          </a:xfrm>
          <a:custGeom>
            <a:avLst/>
            <a:gdLst/>
            <a:ahLst/>
            <a:cxnLst/>
            <a:rect l="l" t="t" r="r" b="b"/>
            <a:pathLst>
              <a:path w="3913785" h="3913785">
                <a:moveTo>
                  <a:pt x="0" y="0"/>
                </a:moveTo>
                <a:lnTo>
                  <a:pt x="3913785" y="0"/>
                </a:lnTo>
                <a:lnTo>
                  <a:pt x="3913785" y="3913786"/>
                </a:lnTo>
                <a:lnTo>
                  <a:pt x="0" y="391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860420" y="425410"/>
            <a:ext cx="3143258" cy="1870684"/>
          </a:xfrm>
          <a:custGeom>
            <a:avLst/>
            <a:gdLst/>
            <a:ahLst/>
            <a:cxnLst/>
            <a:rect l="l" t="t" r="r" b="b"/>
            <a:pathLst>
              <a:path w="3143258" h="1870684">
                <a:moveTo>
                  <a:pt x="0" y="0"/>
                </a:moveTo>
                <a:lnTo>
                  <a:pt x="3143258" y="0"/>
                </a:lnTo>
                <a:lnTo>
                  <a:pt x="3143258" y="1870685"/>
                </a:lnTo>
                <a:lnTo>
                  <a:pt x="0" y="1870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 descr="Rabisco Falado com Supla"/>
          <p:cNvSpPr/>
          <p:nvPr/>
        </p:nvSpPr>
        <p:spPr>
          <a:xfrm>
            <a:off x="1299112" y="5714642"/>
            <a:ext cx="6800850" cy="3825478"/>
          </a:xfrm>
          <a:custGeom>
            <a:avLst/>
            <a:gdLst/>
            <a:ahLst/>
            <a:cxnLst/>
            <a:rect l="l" t="t" r="r" b="b"/>
            <a:pathLst>
              <a:path w="6800850" h="3825478">
                <a:moveTo>
                  <a:pt x="0" y="0"/>
                </a:moveTo>
                <a:lnTo>
                  <a:pt x="6800850" y="0"/>
                </a:lnTo>
                <a:lnTo>
                  <a:pt x="6800850" y="3825478"/>
                </a:lnTo>
                <a:lnTo>
                  <a:pt x="0" y="3825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127792" y="9108186"/>
            <a:ext cx="5143491" cy="828673"/>
          </a:xfrm>
          <a:custGeom>
            <a:avLst/>
            <a:gdLst/>
            <a:ahLst/>
            <a:cxnLst/>
            <a:rect l="l" t="t" r="r" b="b"/>
            <a:pathLst>
              <a:path w="5143491" h="828673">
                <a:moveTo>
                  <a:pt x="0" y="0"/>
                </a:moveTo>
                <a:lnTo>
                  <a:pt x="5143491" y="0"/>
                </a:lnTo>
                <a:lnTo>
                  <a:pt x="5143491" y="828674"/>
                </a:lnTo>
                <a:lnTo>
                  <a:pt x="0" y="828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0343" b="-26035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811841" y="-365255"/>
            <a:ext cx="8250534" cy="4393421"/>
            <a:chOff x="0" y="0"/>
            <a:chExt cx="11000712" cy="5857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00712" cy="5067910"/>
            </a:xfrm>
            <a:custGeom>
              <a:avLst/>
              <a:gdLst/>
              <a:ahLst/>
              <a:cxnLst/>
              <a:rect l="l" t="t" r="r" b="b"/>
              <a:pathLst>
                <a:path w="11000712" h="5067910">
                  <a:moveTo>
                    <a:pt x="0" y="0"/>
                  </a:moveTo>
                  <a:lnTo>
                    <a:pt x="11000712" y="0"/>
                  </a:lnTo>
                  <a:lnTo>
                    <a:pt x="11000712" y="5067910"/>
                  </a:lnTo>
                  <a:lnTo>
                    <a:pt x="0" y="5067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0461"/>
              <a:ext cx="11000712" cy="50774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720"/>
                </a:lnSpc>
              </a:pPr>
              <a:r>
                <a:rPr lang="en-US" sz="81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Trabalhos</a:t>
              </a:r>
              <a:r>
                <a:rPr lang="en-US" sz="81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 com </a:t>
              </a:r>
              <a:r>
                <a:rPr lang="en-US" sz="81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grandes</a:t>
              </a:r>
              <a:r>
                <a:rPr lang="en-US" sz="81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  <a:r>
                <a:rPr lang="en-US" sz="8100" dirty="0" err="1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portais</a:t>
              </a:r>
              <a:endParaRPr lang="en-US" sz="81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0533" y="1535211"/>
            <a:ext cx="2404930" cy="481282"/>
            <a:chOff x="0" y="0"/>
            <a:chExt cx="3206574" cy="6417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06496" cy="641731"/>
            </a:xfrm>
            <a:custGeom>
              <a:avLst/>
              <a:gdLst/>
              <a:ahLst/>
              <a:cxnLst/>
              <a:rect l="l" t="t" r="r" b="b"/>
              <a:pathLst>
                <a:path w="3206496" h="641731">
                  <a:moveTo>
                    <a:pt x="0" y="106934"/>
                  </a:moveTo>
                  <a:cubicBezTo>
                    <a:pt x="0" y="47879"/>
                    <a:pt x="47879" y="0"/>
                    <a:pt x="106934" y="0"/>
                  </a:cubicBezTo>
                  <a:lnTo>
                    <a:pt x="3099562" y="0"/>
                  </a:lnTo>
                  <a:cubicBezTo>
                    <a:pt x="3158617" y="0"/>
                    <a:pt x="3206496" y="47879"/>
                    <a:pt x="3206496" y="106934"/>
                  </a:cubicBezTo>
                  <a:lnTo>
                    <a:pt x="3206496" y="534797"/>
                  </a:lnTo>
                  <a:cubicBezTo>
                    <a:pt x="3206496" y="593852"/>
                    <a:pt x="3158617" y="641731"/>
                    <a:pt x="3099562" y="641731"/>
                  </a:cubicBezTo>
                  <a:lnTo>
                    <a:pt x="106934" y="641731"/>
                  </a:lnTo>
                  <a:cubicBezTo>
                    <a:pt x="47879" y="641731"/>
                    <a:pt x="0" y="593852"/>
                    <a:pt x="0" y="534797"/>
                  </a:cubicBezTo>
                  <a:close/>
                </a:path>
              </a:pathLst>
            </a:custGeom>
            <a:solidFill>
              <a:srgbClr val="0240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3206574" cy="641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29 episódios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73592" y="1535211"/>
            <a:ext cx="2404930" cy="481282"/>
            <a:chOff x="0" y="0"/>
            <a:chExt cx="3206574" cy="6417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06496" cy="641731"/>
            </a:xfrm>
            <a:custGeom>
              <a:avLst/>
              <a:gdLst/>
              <a:ahLst/>
              <a:cxnLst/>
              <a:rect l="l" t="t" r="r" b="b"/>
              <a:pathLst>
                <a:path w="3206496" h="641731">
                  <a:moveTo>
                    <a:pt x="0" y="106934"/>
                  </a:moveTo>
                  <a:cubicBezTo>
                    <a:pt x="0" y="47879"/>
                    <a:pt x="47879" y="0"/>
                    <a:pt x="106934" y="0"/>
                  </a:cubicBezTo>
                  <a:lnTo>
                    <a:pt x="3099562" y="0"/>
                  </a:lnTo>
                  <a:cubicBezTo>
                    <a:pt x="3158617" y="0"/>
                    <a:pt x="3206496" y="47879"/>
                    <a:pt x="3206496" y="106934"/>
                  </a:cubicBezTo>
                  <a:lnTo>
                    <a:pt x="3206496" y="534797"/>
                  </a:lnTo>
                  <a:cubicBezTo>
                    <a:pt x="3206496" y="593852"/>
                    <a:pt x="3158617" y="641731"/>
                    <a:pt x="3099562" y="641731"/>
                  </a:cubicBezTo>
                  <a:lnTo>
                    <a:pt x="106934" y="641731"/>
                  </a:lnTo>
                  <a:cubicBezTo>
                    <a:pt x="47879" y="641731"/>
                    <a:pt x="0" y="593852"/>
                    <a:pt x="0" y="534797"/>
                  </a:cubicBezTo>
                  <a:close/>
                </a:path>
              </a:pathLst>
            </a:custGeom>
            <a:solidFill>
              <a:srgbClr val="0240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3206574" cy="641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144 episódios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950760" y="8576720"/>
            <a:ext cx="2404931" cy="481283"/>
            <a:chOff x="0" y="0"/>
            <a:chExt cx="3206574" cy="6417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06496" cy="641731"/>
            </a:xfrm>
            <a:custGeom>
              <a:avLst/>
              <a:gdLst/>
              <a:ahLst/>
              <a:cxnLst/>
              <a:rect l="l" t="t" r="r" b="b"/>
              <a:pathLst>
                <a:path w="3206496" h="641731">
                  <a:moveTo>
                    <a:pt x="0" y="106934"/>
                  </a:moveTo>
                  <a:cubicBezTo>
                    <a:pt x="0" y="47879"/>
                    <a:pt x="47879" y="0"/>
                    <a:pt x="106934" y="0"/>
                  </a:cubicBezTo>
                  <a:lnTo>
                    <a:pt x="3099562" y="0"/>
                  </a:lnTo>
                  <a:cubicBezTo>
                    <a:pt x="3158617" y="0"/>
                    <a:pt x="3206496" y="47879"/>
                    <a:pt x="3206496" y="106934"/>
                  </a:cubicBezTo>
                  <a:lnTo>
                    <a:pt x="3206496" y="534797"/>
                  </a:lnTo>
                  <a:cubicBezTo>
                    <a:pt x="3206496" y="593852"/>
                    <a:pt x="3158617" y="641731"/>
                    <a:pt x="3099562" y="641731"/>
                  </a:cubicBezTo>
                  <a:lnTo>
                    <a:pt x="106934" y="641731"/>
                  </a:lnTo>
                  <a:cubicBezTo>
                    <a:pt x="47879" y="641731"/>
                    <a:pt x="0" y="593852"/>
                    <a:pt x="0" y="534797"/>
                  </a:cubicBezTo>
                  <a:close/>
                </a:path>
              </a:pathLst>
            </a:custGeom>
            <a:solidFill>
              <a:srgbClr val="0240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3206574" cy="641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61 episódios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1841" y="2987778"/>
            <a:ext cx="8111767" cy="2215992"/>
            <a:chOff x="0" y="0"/>
            <a:chExt cx="10815690" cy="29546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15690" cy="2954656"/>
            </a:xfrm>
            <a:custGeom>
              <a:avLst/>
              <a:gdLst/>
              <a:ahLst/>
              <a:cxnLst/>
              <a:rect l="l" t="t" r="r" b="b"/>
              <a:pathLst>
                <a:path w="10815690" h="2954656">
                  <a:moveTo>
                    <a:pt x="0" y="0"/>
                  </a:moveTo>
                  <a:lnTo>
                    <a:pt x="10815690" y="0"/>
                  </a:lnTo>
                  <a:lnTo>
                    <a:pt x="10815690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0815690" cy="29546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Com o 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Jovem Nerd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, portal que é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referência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nacional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em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cultura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pop / geek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fui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o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responsável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por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criar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(e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manter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atualizado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)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o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formato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dos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dois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podcasts que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realizei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- com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destaque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para as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inúmeras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vinhetas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que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criei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fizeram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enorme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sucesso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com o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público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20532" y="5930282"/>
            <a:ext cx="8657990" cy="3985764"/>
            <a:chOff x="0" y="0"/>
            <a:chExt cx="11543986" cy="53143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43986" cy="5170646"/>
            </a:xfrm>
            <a:custGeom>
              <a:avLst/>
              <a:gdLst/>
              <a:ahLst/>
              <a:cxnLst/>
              <a:rect l="l" t="t" r="r" b="b"/>
              <a:pathLst>
                <a:path w="11543986" h="5170646">
                  <a:moveTo>
                    <a:pt x="0" y="0"/>
                  </a:moveTo>
                  <a:lnTo>
                    <a:pt x="11543986" y="0"/>
                  </a:lnTo>
                  <a:lnTo>
                    <a:pt x="11543986" y="5170646"/>
                  </a:lnTo>
                  <a:lnTo>
                    <a:pt x="0" y="5170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3707"/>
              <a:ext cx="11543986" cy="51706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Na 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UOL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coproduzi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(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lado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três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amigos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ilustradores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) o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programa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Rabisco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Falado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onde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convidados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descreviam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uma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personagem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para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desenharmos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tentarmos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adivinhar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de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quem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 se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tratava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. </a:t>
              </a:r>
            </a:p>
            <a:p>
              <a:pPr algn="l">
                <a:lnSpc>
                  <a:spcPts val="3240"/>
                </a:lnSpc>
              </a:pP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O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programa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foi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originalmente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publicado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no 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Canal </a:t>
              </a:r>
              <a:r>
                <a:rPr lang="en-US" sz="2700" b="1" dirty="0" err="1">
                  <a:latin typeface="Nunito Bold"/>
                  <a:ea typeface="Nunito Bold"/>
                  <a:cs typeface="Nunito Bold"/>
                  <a:sym typeface="Nunito Bold"/>
                </a:rPr>
                <a:t>Rabisco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, mas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foi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junto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b="1" dirty="0">
                  <a:latin typeface="Nunito Bold"/>
                  <a:ea typeface="Nunito Bold"/>
                  <a:cs typeface="Nunito Bold"/>
                  <a:sym typeface="Nunito Bold"/>
                </a:rPr>
                <a:t>UOL 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que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produzimos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as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temporadas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mais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longas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longo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mais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dois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anos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 de </a:t>
              </a:r>
              <a:r>
                <a:rPr lang="en-US" sz="2700" dirty="0" err="1">
                  <a:latin typeface="Nunito Light"/>
                  <a:ea typeface="Nunito Light"/>
                  <a:cs typeface="Nunito Light"/>
                  <a:sym typeface="Nunito Light"/>
                </a:rPr>
                <a:t>trabalho</a:t>
              </a:r>
              <a:r>
                <a:rPr lang="en-US" sz="2700" dirty="0"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4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02690" y="2339382"/>
            <a:ext cx="5815482" cy="5815482"/>
            <a:chOff x="0" y="0"/>
            <a:chExt cx="7753976" cy="77539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24288" y="2866101"/>
            <a:ext cx="5815482" cy="5815482"/>
            <a:chOff x="0" y="0"/>
            <a:chExt cx="7753976" cy="7753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362052" y="3410898"/>
            <a:ext cx="10575235" cy="8844742"/>
          </a:xfrm>
          <a:custGeom>
            <a:avLst/>
            <a:gdLst/>
            <a:ahLst/>
            <a:cxnLst/>
            <a:rect l="l" t="t" r="r" b="b"/>
            <a:pathLst>
              <a:path w="10575235" h="8844742">
                <a:moveTo>
                  <a:pt x="0" y="0"/>
                </a:moveTo>
                <a:lnTo>
                  <a:pt x="10575235" y="0"/>
                </a:lnTo>
                <a:lnTo>
                  <a:pt x="10575235" y="8844741"/>
                </a:lnTo>
                <a:lnTo>
                  <a:pt x="0" y="8844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748234" y="2326995"/>
            <a:ext cx="5815482" cy="5815482"/>
            <a:chOff x="0" y="0"/>
            <a:chExt cx="7753976" cy="77539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69832" y="2853714"/>
            <a:ext cx="5815482" cy="5815482"/>
            <a:chOff x="0" y="0"/>
            <a:chExt cx="7753976" cy="77539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53985" cy="7753985"/>
            </a:xfrm>
            <a:custGeom>
              <a:avLst/>
              <a:gdLst/>
              <a:ahLst/>
              <a:cxnLst/>
              <a:rect l="l" t="t" r="r" b="b"/>
              <a:pathLst>
                <a:path w="7753985" h="7753985">
                  <a:moveTo>
                    <a:pt x="69850" y="0"/>
                  </a:moveTo>
                  <a:lnTo>
                    <a:pt x="7684135" y="0"/>
                  </a:lnTo>
                  <a:cubicBezTo>
                    <a:pt x="7722743" y="0"/>
                    <a:pt x="7753985" y="31242"/>
                    <a:pt x="7753985" y="69850"/>
                  </a:cubicBezTo>
                  <a:lnTo>
                    <a:pt x="7753985" y="7684135"/>
                  </a:lnTo>
                  <a:cubicBezTo>
                    <a:pt x="7753985" y="7722743"/>
                    <a:pt x="7722743" y="7753985"/>
                    <a:pt x="7684135" y="7753985"/>
                  </a:cubicBezTo>
                  <a:lnTo>
                    <a:pt x="69850" y="7753985"/>
                  </a:lnTo>
                  <a:cubicBezTo>
                    <a:pt x="31242" y="7753985"/>
                    <a:pt x="0" y="7722743"/>
                    <a:pt x="0" y="7684135"/>
                  </a:cubicBezTo>
                  <a:lnTo>
                    <a:pt x="0" y="69850"/>
                  </a:lnTo>
                  <a:cubicBezTo>
                    <a:pt x="0" y="31242"/>
                    <a:pt x="31242" y="0"/>
                    <a:pt x="69850" y="0"/>
                  </a:cubicBezTo>
                  <a:moveTo>
                    <a:pt x="69850" y="139700"/>
                  </a:moveTo>
                  <a:lnTo>
                    <a:pt x="69850" y="69850"/>
                  </a:lnTo>
                  <a:lnTo>
                    <a:pt x="139700" y="69850"/>
                  </a:lnTo>
                  <a:lnTo>
                    <a:pt x="139700" y="7684135"/>
                  </a:lnTo>
                  <a:lnTo>
                    <a:pt x="69850" y="7684135"/>
                  </a:lnTo>
                  <a:lnTo>
                    <a:pt x="69850" y="7614285"/>
                  </a:lnTo>
                  <a:lnTo>
                    <a:pt x="7684135" y="7614285"/>
                  </a:lnTo>
                  <a:lnTo>
                    <a:pt x="7684135" y="7684135"/>
                  </a:lnTo>
                  <a:lnTo>
                    <a:pt x="7614285" y="7684135"/>
                  </a:lnTo>
                  <a:lnTo>
                    <a:pt x="7614285" y="69850"/>
                  </a:lnTo>
                  <a:lnTo>
                    <a:pt x="7684135" y="69850"/>
                  </a:lnTo>
                  <a:lnTo>
                    <a:pt x="7684135" y="139700"/>
                  </a:lnTo>
                  <a:lnTo>
                    <a:pt x="69850" y="139700"/>
                  </a:lnTo>
                  <a:close/>
                </a:path>
              </a:pathLst>
            </a:custGeom>
            <a:solidFill>
              <a:srgbClr val="EBF2F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8288000" cy="1629513"/>
            <a:chOff x="0" y="0"/>
            <a:chExt cx="4816593" cy="4291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429172"/>
            </a:xfrm>
            <a:custGeom>
              <a:avLst/>
              <a:gdLst/>
              <a:ahLst/>
              <a:cxnLst/>
              <a:rect l="l" t="t" r="r" b="b"/>
              <a:pathLst>
                <a:path w="4816592" h="429172">
                  <a:moveTo>
                    <a:pt x="0" y="0"/>
                  </a:moveTo>
                  <a:lnTo>
                    <a:pt x="4816592" y="0"/>
                  </a:lnTo>
                  <a:lnTo>
                    <a:pt x="4816592" y="429172"/>
                  </a:lnTo>
                  <a:lnTo>
                    <a:pt x="0" y="429172"/>
                  </a:lnTo>
                  <a:close/>
                </a:path>
              </a:pathLst>
            </a:custGeom>
            <a:solidFill>
              <a:srgbClr val="3A53B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4816593" cy="429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2399" y="-879302"/>
            <a:ext cx="17703200" cy="2789067"/>
            <a:chOff x="0" y="-672077"/>
            <a:chExt cx="23604266" cy="37187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604266" cy="3046679"/>
            </a:xfrm>
            <a:custGeom>
              <a:avLst/>
              <a:gdLst/>
              <a:ahLst/>
              <a:cxnLst/>
              <a:rect l="l" t="t" r="r" b="b"/>
              <a:pathLst>
                <a:path w="23604266" h="3046679">
                  <a:moveTo>
                    <a:pt x="0" y="0"/>
                  </a:moveTo>
                  <a:lnTo>
                    <a:pt x="23604266" y="0"/>
                  </a:lnTo>
                  <a:lnTo>
                    <a:pt x="23604266" y="3046679"/>
                  </a:lnTo>
                  <a:lnTo>
                    <a:pt x="0" y="30466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72077"/>
              <a:ext cx="23604266" cy="29609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776"/>
                </a:lnSpc>
              </a:pPr>
              <a:r>
                <a:rPr lang="en-US" sz="7200" dirty="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Meus podcasts ‘solo’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2049760" y="2662022"/>
            <a:ext cx="5710707" cy="5710707"/>
          </a:xfrm>
          <a:custGeom>
            <a:avLst/>
            <a:gdLst/>
            <a:ahLst/>
            <a:cxnLst/>
            <a:rect l="l" t="t" r="r" b="b"/>
            <a:pathLst>
              <a:path w="5710707" h="5710707">
                <a:moveTo>
                  <a:pt x="0" y="0"/>
                </a:moveTo>
                <a:lnTo>
                  <a:pt x="5710708" y="0"/>
                </a:lnTo>
                <a:lnTo>
                  <a:pt x="5710708" y="5710706"/>
                </a:lnTo>
                <a:lnTo>
                  <a:pt x="0" y="571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0527534" y="2662022"/>
            <a:ext cx="5715213" cy="5715213"/>
          </a:xfrm>
          <a:custGeom>
            <a:avLst/>
            <a:gdLst/>
            <a:ahLst/>
            <a:cxnLst/>
            <a:rect l="l" t="t" r="r" b="b"/>
            <a:pathLst>
              <a:path w="5715213" h="5715213">
                <a:moveTo>
                  <a:pt x="0" y="0"/>
                </a:moveTo>
                <a:lnTo>
                  <a:pt x="5715213" y="0"/>
                </a:lnTo>
                <a:lnTo>
                  <a:pt x="5715213" y="5715213"/>
                </a:lnTo>
                <a:lnTo>
                  <a:pt x="0" y="5715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3696030" y="1950232"/>
            <a:ext cx="2418166" cy="804830"/>
            <a:chOff x="0" y="0"/>
            <a:chExt cx="3224222" cy="10731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24149" cy="1073150"/>
            </a:xfrm>
            <a:custGeom>
              <a:avLst/>
              <a:gdLst/>
              <a:ahLst/>
              <a:cxnLst/>
              <a:rect l="l" t="t" r="r" b="b"/>
              <a:pathLst>
                <a:path w="3224149" h="1073150">
                  <a:moveTo>
                    <a:pt x="0" y="178816"/>
                  </a:moveTo>
                  <a:cubicBezTo>
                    <a:pt x="0" y="80137"/>
                    <a:pt x="80137" y="0"/>
                    <a:pt x="178816" y="0"/>
                  </a:cubicBezTo>
                  <a:lnTo>
                    <a:pt x="3045333" y="0"/>
                  </a:lnTo>
                  <a:cubicBezTo>
                    <a:pt x="3144139" y="0"/>
                    <a:pt x="3224149" y="80137"/>
                    <a:pt x="3224149" y="178816"/>
                  </a:cubicBezTo>
                  <a:lnTo>
                    <a:pt x="3224149" y="894207"/>
                  </a:lnTo>
                  <a:cubicBezTo>
                    <a:pt x="3224149" y="993013"/>
                    <a:pt x="3144012" y="1073023"/>
                    <a:pt x="3045333" y="1073023"/>
                  </a:cubicBezTo>
                  <a:lnTo>
                    <a:pt x="178816" y="1073023"/>
                  </a:lnTo>
                  <a:cubicBezTo>
                    <a:pt x="80137" y="1073150"/>
                    <a:pt x="0" y="993013"/>
                    <a:pt x="0" y="894207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3224222" cy="1073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Criado em Janeiro/2012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73804" y="1909765"/>
            <a:ext cx="2418166" cy="804829"/>
            <a:chOff x="0" y="0"/>
            <a:chExt cx="3224222" cy="10731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24149" cy="1073150"/>
            </a:xfrm>
            <a:custGeom>
              <a:avLst/>
              <a:gdLst/>
              <a:ahLst/>
              <a:cxnLst/>
              <a:rect l="l" t="t" r="r" b="b"/>
              <a:pathLst>
                <a:path w="3224149" h="1073150">
                  <a:moveTo>
                    <a:pt x="0" y="178816"/>
                  </a:moveTo>
                  <a:cubicBezTo>
                    <a:pt x="0" y="80137"/>
                    <a:pt x="80137" y="0"/>
                    <a:pt x="178816" y="0"/>
                  </a:cubicBezTo>
                  <a:lnTo>
                    <a:pt x="3045333" y="0"/>
                  </a:lnTo>
                  <a:cubicBezTo>
                    <a:pt x="3144139" y="0"/>
                    <a:pt x="3224149" y="80137"/>
                    <a:pt x="3224149" y="178816"/>
                  </a:cubicBezTo>
                  <a:lnTo>
                    <a:pt x="3224149" y="894207"/>
                  </a:lnTo>
                  <a:cubicBezTo>
                    <a:pt x="3224149" y="993013"/>
                    <a:pt x="3144012" y="1073023"/>
                    <a:pt x="3045333" y="1073023"/>
                  </a:cubicBezTo>
                  <a:lnTo>
                    <a:pt x="178816" y="1073023"/>
                  </a:lnTo>
                  <a:cubicBezTo>
                    <a:pt x="80137" y="1073150"/>
                    <a:pt x="0" y="993013"/>
                    <a:pt x="0" y="894207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3224222" cy="1073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Criado em Janeiro/2024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16101" y="8245656"/>
            <a:ext cx="4533568" cy="1355203"/>
            <a:chOff x="0" y="0"/>
            <a:chExt cx="6044758" cy="18069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44692" cy="1806956"/>
            </a:xfrm>
            <a:custGeom>
              <a:avLst/>
              <a:gdLst/>
              <a:ahLst/>
              <a:cxnLst/>
              <a:rect l="l" t="t" r="r" b="b"/>
              <a:pathLst>
                <a:path w="6044692" h="1806956">
                  <a:moveTo>
                    <a:pt x="0" y="301117"/>
                  </a:moveTo>
                  <a:cubicBezTo>
                    <a:pt x="0" y="134874"/>
                    <a:pt x="134874" y="0"/>
                    <a:pt x="301117" y="0"/>
                  </a:cubicBezTo>
                  <a:lnTo>
                    <a:pt x="5743575" y="0"/>
                  </a:lnTo>
                  <a:cubicBezTo>
                    <a:pt x="5909945" y="0"/>
                    <a:pt x="6044692" y="134874"/>
                    <a:pt x="6044692" y="301117"/>
                  </a:cubicBezTo>
                  <a:lnTo>
                    <a:pt x="6044692" y="1505712"/>
                  </a:lnTo>
                  <a:cubicBezTo>
                    <a:pt x="6044692" y="1672082"/>
                    <a:pt x="5909818" y="1806829"/>
                    <a:pt x="5743575" y="1806829"/>
                  </a:cubicBezTo>
                  <a:lnTo>
                    <a:pt x="301117" y="1806829"/>
                  </a:lnTo>
                  <a:cubicBezTo>
                    <a:pt x="134874" y="1806956"/>
                    <a:pt x="0" y="1672082"/>
                    <a:pt x="0" y="1505839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044758" cy="1806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Comédia, filosofia, reflexões e aleatoriedades: o que estiver dentro da cabeça, pode acabar no programa.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37932" y="8245656"/>
            <a:ext cx="4533568" cy="1355203"/>
            <a:chOff x="0" y="0"/>
            <a:chExt cx="6044758" cy="18069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44692" cy="1806956"/>
            </a:xfrm>
            <a:custGeom>
              <a:avLst/>
              <a:gdLst/>
              <a:ahLst/>
              <a:cxnLst/>
              <a:rect l="l" t="t" r="r" b="b"/>
              <a:pathLst>
                <a:path w="6044692" h="1806956">
                  <a:moveTo>
                    <a:pt x="0" y="301117"/>
                  </a:moveTo>
                  <a:cubicBezTo>
                    <a:pt x="0" y="134874"/>
                    <a:pt x="134874" y="0"/>
                    <a:pt x="301117" y="0"/>
                  </a:cubicBezTo>
                  <a:lnTo>
                    <a:pt x="5743575" y="0"/>
                  </a:lnTo>
                  <a:cubicBezTo>
                    <a:pt x="5909945" y="0"/>
                    <a:pt x="6044692" y="134874"/>
                    <a:pt x="6044692" y="301117"/>
                  </a:cubicBezTo>
                  <a:lnTo>
                    <a:pt x="6044692" y="1505712"/>
                  </a:lnTo>
                  <a:cubicBezTo>
                    <a:pt x="6044692" y="1672082"/>
                    <a:pt x="5909818" y="1806829"/>
                    <a:pt x="5743575" y="1806829"/>
                  </a:cubicBezTo>
                  <a:lnTo>
                    <a:pt x="301117" y="1806829"/>
                  </a:lnTo>
                  <a:cubicBezTo>
                    <a:pt x="134874" y="1806956"/>
                    <a:pt x="0" y="1672082"/>
                    <a:pt x="0" y="1505839"/>
                  </a:cubicBezTo>
                  <a:close/>
                </a:path>
              </a:pathLst>
            </a:custGeom>
            <a:solidFill>
              <a:srgbClr val="21252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044758" cy="1806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Futebol, bom-humor, pauta quente e muita responsabilidade ao comentar o esporte mais querido pelos brasileiros.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82169" y="4824878"/>
            <a:ext cx="2123658" cy="1384995"/>
            <a:chOff x="0" y="0"/>
            <a:chExt cx="2831544" cy="18466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31544" cy="1846660"/>
            </a:xfrm>
            <a:custGeom>
              <a:avLst/>
              <a:gdLst/>
              <a:ahLst/>
              <a:cxnLst/>
              <a:rect l="l" t="t" r="r" b="b"/>
              <a:pathLst>
                <a:path w="2831544" h="1846660">
                  <a:moveTo>
                    <a:pt x="0" y="0"/>
                  </a:moveTo>
                  <a:lnTo>
                    <a:pt x="2831544" y="0"/>
                  </a:lnTo>
                  <a:lnTo>
                    <a:pt x="2831544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2831544" cy="18466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Ambos são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programas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semanais!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1599</Words>
  <Application>Microsoft Office PowerPoint</Application>
  <PresentationFormat>Custom</PresentationFormat>
  <Paragraphs>195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Nunito</vt:lpstr>
      <vt:lpstr>Nunito Italics</vt:lpstr>
      <vt:lpstr>Gagalin</vt:lpstr>
      <vt:lpstr>Nunito Light</vt:lpstr>
      <vt:lpstr>Nunito Medium</vt:lpstr>
      <vt:lpstr>Arial</vt:lpstr>
      <vt:lpstr>Nunito Light Italics</vt:lpstr>
      <vt:lpstr>Calibri</vt:lpstr>
      <vt:lpstr>Nunito Bold</vt:lpstr>
      <vt:lpstr>Nunito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Colorful Professional Illustrative Social Media Marketing Marketing Presentation</dc:title>
  <dc:creator>Vitor Faglioni Rossi</dc:creator>
  <cp:lastModifiedBy>Vitor Faglioni Rossi</cp:lastModifiedBy>
  <cp:revision>7</cp:revision>
  <dcterms:created xsi:type="dcterms:W3CDTF">2006-08-16T00:00:00Z</dcterms:created>
  <dcterms:modified xsi:type="dcterms:W3CDTF">2025-05-22T17:41:41Z</dcterms:modified>
  <dc:identifier>DAGoGe_MGrY</dc:identifier>
</cp:coreProperties>
</file>